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5" d="100"/>
          <a:sy n="55" d="100"/>
        </p:scale>
        <p:origin x="-1528" y="-12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>
</file>

<file path=ppt/media/image2.ti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1719626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oxic Comment Classification"/>
          <p:cNvSpPr txBox="1"/>
          <p:nvPr/>
        </p:nvSpPr>
        <p:spPr>
          <a:xfrm>
            <a:off x="1600324" y="3189641"/>
            <a:ext cx="7369721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Toxic Comment Classification</a:t>
            </a:r>
          </a:p>
        </p:txBody>
      </p:sp>
      <p:sp>
        <p:nvSpPr>
          <p:cNvPr id="120" name="Sai Chintha"/>
          <p:cNvSpPr txBox="1"/>
          <p:nvPr/>
        </p:nvSpPr>
        <p:spPr>
          <a:xfrm>
            <a:off x="1642883" y="5171242"/>
            <a:ext cx="1745972" cy="398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300" b="0">
                <a:solidFill>
                  <a:srgbClr val="00998E"/>
                </a:solidFill>
                <a:latin typeface="Atlas Grotesk"/>
                <a:ea typeface="Atlas Grotesk"/>
                <a:cs typeface="Atlas Grotesk"/>
                <a:sym typeface="Atlas Grotesk"/>
              </a:defRPr>
            </a:lvl1pPr>
          </a:lstStyle>
          <a:p>
            <a:r>
              <a:t>Sai Chintha</a:t>
            </a:r>
          </a:p>
        </p:txBody>
      </p:sp>
      <p:sp>
        <p:nvSpPr>
          <p:cNvPr id="121" name="Dishant Shah"/>
          <p:cNvSpPr txBox="1"/>
          <p:nvPr/>
        </p:nvSpPr>
        <p:spPr>
          <a:xfrm>
            <a:off x="1642883" y="5761232"/>
            <a:ext cx="1992504" cy="398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300" b="0">
                <a:solidFill>
                  <a:srgbClr val="00998E"/>
                </a:solidFill>
                <a:latin typeface="Atlas Grotesk"/>
                <a:ea typeface="Atlas Grotesk"/>
                <a:cs typeface="Atlas Grotesk"/>
                <a:sym typeface="Atlas Grotesk"/>
              </a:defRPr>
            </a:lvl1pPr>
          </a:lstStyle>
          <a:p>
            <a:r>
              <a:t>Dishant Shah</a:t>
            </a:r>
          </a:p>
        </p:txBody>
      </p:sp>
      <p:sp>
        <p:nvSpPr>
          <p:cNvPr id="122" name="Ruta Bhat"/>
          <p:cNvSpPr txBox="1"/>
          <p:nvPr/>
        </p:nvSpPr>
        <p:spPr>
          <a:xfrm>
            <a:off x="1642883" y="6351222"/>
            <a:ext cx="1506157" cy="398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300" b="0">
                <a:solidFill>
                  <a:srgbClr val="00998E"/>
                </a:solidFill>
                <a:latin typeface="Atlas Grotesk"/>
                <a:ea typeface="Atlas Grotesk"/>
                <a:cs typeface="Atlas Grotesk"/>
                <a:sym typeface="Atlas Grotesk"/>
              </a:defRPr>
            </a:lvl1pPr>
          </a:lstStyle>
          <a:p>
            <a:r>
              <a:t>Ruta Bhat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Approach 3 - RNN with pre-trained word vectors"/>
          <p:cNvSpPr txBox="1"/>
          <p:nvPr/>
        </p:nvSpPr>
        <p:spPr>
          <a:xfrm>
            <a:off x="3386155" y="921895"/>
            <a:ext cx="6232490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3 - RNN with pre-trained word vectors</a:t>
            </a:r>
          </a:p>
        </p:txBody>
      </p:sp>
      <p:sp>
        <p:nvSpPr>
          <p:cNvPr id="347" name="Chose LSTM (Long Short Term Memory) and added it to the Neural Network of approach 1.…"/>
          <p:cNvSpPr txBox="1"/>
          <p:nvPr/>
        </p:nvSpPr>
        <p:spPr>
          <a:xfrm>
            <a:off x="6817931" y="2798622"/>
            <a:ext cx="4937434" cy="4156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600" b="0"/>
            </a:pPr>
            <a:r>
              <a:rPr dirty="0"/>
              <a:t>Chose LSTM (Long Short Term Memory) and added it to the Neural Network of approach 1.</a:t>
            </a:r>
          </a:p>
          <a:p>
            <a:pPr algn="l">
              <a:defRPr sz="2600" b="0"/>
            </a:pPr>
            <a:endParaRPr dirty="0"/>
          </a:p>
          <a:p>
            <a:pPr algn="l">
              <a:defRPr sz="2600" b="0"/>
            </a:pPr>
            <a:r>
              <a:rPr dirty="0"/>
              <a:t>Used a max pooling layer to get the maximum weighted activation. </a:t>
            </a:r>
          </a:p>
          <a:p>
            <a:pPr algn="l">
              <a:defRPr sz="2600" b="0"/>
            </a:pPr>
            <a:endParaRPr dirty="0"/>
          </a:p>
          <a:p>
            <a:pPr algn="l">
              <a:defRPr sz="2600" b="0"/>
            </a:pPr>
            <a:r>
              <a:rPr dirty="0"/>
              <a:t>Used 100 dimensional vectors. Max length of input is 100.</a:t>
            </a:r>
          </a:p>
        </p:txBody>
      </p:sp>
      <p:pic>
        <p:nvPicPr>
          <p:cNvPr id="3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8250" y="3497769"/>
            <a:ext cx="5162567" cy="27061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7779" y="3549693"/>
            <a:ext cx="5063509" cy="2654213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Accuracy : 98.14% on training set"/>
          <p:cNvSpPr txBox="1"/>
          <p:nvPr/>
        </p:nvSpPr>
        <p:spPr>
          <a:xfrm>
            <a:off x="7165530" y="4749565"/>
            <a:ext cx="3068669" cy="868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t>Accuracy : </a:t>
            </a:r>
            <a:r>
              <a:rPr sz="2800">
                <a:solidFill>
                  <a:srgbClr val="1F6F2B"/>
                </a:solidFill>
              </a:rPr>
              <a:t>98.14%</a:t>
            </a:r>
            <a:r>
              <a:t> on training set</a:t>
            </a:r>
          </a:p>
        </p:txBody>
      </p:sp>
      <p:sp>
        <p:nvSpPr>
          <p:cNvPr id="352" name="Accuracy : 97.23% on cross validation set"/>
          <p:cNvSpPr txBox="1"/>
          <p:nvPr/>
        </p:nvSpPr>
        <p:spPr>
          <a:xfrm>
            <a:off x="7154618" y="5985346"/>
            <a:ext cx="3068670" cy="843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t>Accuracy : </a:t>
            </a:r>
            <a:r>
              <a:rPr sz="2600">
                <a:solidFill>
                  <a:srgbClr val="1F6F2B"/>
                </a:solidFill>
              </a:rPr>
              <a:t>97.23%</a:t>
            </a:r>
            <a:r>
              <a:t> on cross validation set</a:t>
            </a:r>
          </a:p>
        </p:txBody>
      </p:sp>
      <p:sp>
        <p:nvSpPr>
          <p:cNvPr id="353" name="Training Data Set : 90%"/>
          <p:cNvSpPr txBox="1"/>
          <p:nvPr/>
        </p:nvSpPr>
        <p:spPr>
          <a:xfrm>
            <a:off x="7165530" y="2925176"/>
            <a:ext cx="3068669" cy="436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Training Data Set : 90% </a:t>
            </a:r>
          </a:p>
        </p:txBody>
      </p:sp>
      <p:sp>
        <p:nvSpPr>
          <p:cNvPr id="354" name="Cross Validation Data Set : 10%"/>
          <p:cNvSpPr txBox="1"/>
          <p:nvPr/>
        </p:nvSpPr>
        <p:spPr>
          <a:xfrm>
            <a:off x="7165530" y="3602683"/>
            <a:ext cx="3068669" cy="779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Cross Validation Data Set : 10% </a:t>
            </a:r>
          </a:p>
        </p:txBody>
      </p:sp>
      <p:sp>
        <p:nvSpPr>
          <p:cNvPr id="355" name="Approach 3 - RNN with pre-trained word vectors"/>
          <p:cNvSpPr txBox="1"/>
          <p:nvPr/>
        </p:nvSpPr>
        <p:spPr>
          <a:xfrm>
            <a:off x="3386155" y="921895"/>
            <a:ext cx="6232490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3 - RNN with pre-trained word vectors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Approach 3 - RNN with pre-trained word vectors"/>
          <p:cNvSpPr txBox="1"/>
          <p:nvPr/>
        </p:nvSpPr>
        <p:spPr>
          <a:xfrm>
            <a:off x="3386155" y="921895"/>
            <a:ext cx="6232490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3 - RNN with pre-trained word vectors</a:t>
            </a:r>
          </a:p>
        </p:txBody>
      </p:sp>
      <p:sp>
        <p:nvSpPr>
          <p:cNvPr id="358" name="Example Predictions"/>
          <p:cNvSpPr txBox="1"/>
          <p:nvPr/>
        </p:nvSpPr>
        <p:spPr>
          <a:xfrm>
            <a:off x="1532752" y="2056954"/>
            <a:ext cx="3068669" cy="4363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/>
            </a:lvl1pPr>
          </a:lstStyle>
          <a:p>
            <a:r>
              <a:t>Example Predictions</a:t>
            </a:r>
          </a:p>
        </p:txBody>
      </p:sp>
      <p:pic>
        <p:nvPicPr>
          <p:cNvPr id="359" name="Screen Shot 2018-04-17 at 4.05.03 PM.png" descr="Screen Shot 2018-04-17 at 4.05.0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1168" y="5221761"/>
            <a:ext cx="8445501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0" name="Screen Shot 2018-04-17 at 4.04.33 PM.png" descr="Screen Shot 2018-04-17 at 4.04.33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40416" y="7593673"/>
            <a:ext cx="9080501" cy="177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Screen Shot 2018-04-17 at 4.07.37 PM.png" descr="Screen Shot 2018-04-17 at 4.07.37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76718" y="2799049"/>
            <a:ext cx="8534401" cy="1790701"/>
          </a:xfrm>
          <a:prstGeom prst="rect">
            <a:avLst/>
          </a:prstGeom>
          <a:ln w="12700">
            <a:miter lim="400000"/>
          </a:ln>
        </p:spPr>
      </p:pic>
      <p:sp>
        <p:nvSpPr>
          <p:cNvPr id="362" name="toxic"/>
          <p:cNvSpPr txBox="1"/>
          <p:nvPr/>
        </p:nvSpPr>
        <p:spPr>
          <a:xfrm>
            <a:off x="10738781" y="2843487"/>
            <a:ext cx="72400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toxic</a:t>
            </a:r>
          </a:p>
        </p:txBody>
      </p:sp>
      <p:sp>
        <p:nvSpPr>
          <p:cNvPr id="363" name="severe_toxic"/>
          <p:cNvSpPr txBox="1"/>
          <p:nvPr/>
        </p:nvSpPr>
        <p:spPr>
          <a:xfrm>
            <a:off x="10723039" y="3460795"/>
            <a:ext cx="1577579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severe_toxic</a:t>
            </a:r>
          </a:p>
        </p:txBody>
      </p:sp>
      <p:sp>
        <p:nvSpPr>
          <p:cNvPr id="364" name="obscene"/>
          <p:cNvSpPr txBox="1"/>
          <p:nvPr/>
        </p:nvSpPr>
        <p:spPr>
          <a:xfrm>
            <a:off x="10762414" y="4078104"/>
            <a:ext cx="96788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obscene</a:t>
            </a:r>
          </a:p>
        </p:txBody>
      </p:sp>
      <p:sp>
        <p:nvSpPr>
          <p:cNvPr id="365" name="threat"/>
          <p:cNvSpPr txBox="1"/>
          <p:nvPr/>
        </p:nvSpPr>
        <p:spPr>
          <a:xfrm>
            <a:off x="10823384" y="4861517"/>
            <a:ext cx="84594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threat</a:t>
            </a:r>
          </a:p>
        </p:txBody>
      </p:sp>
      <p:sp>
        <p:nvSpPr>
          <p:cNvPr id="366" name="insult"/>
          <p:cNvSpPr txBox="1"/>
          <p:nvPr/>
        </p:nvSpPr>
        <p:spPr>
          <a:xfrm>
            <a:off x="10823384" y="5644930"/>
            <a:ext cx="84594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insult</a:t>
            </a:r>
          </a:p>
        </p:txBody>
      </p:sp>
      <p:sp>
        <p:nvSpPr>
          <p:cNvPr id="367" name="identity_hate"/>
          <p:cNvSpPr txBox="1"/>
          <p:nvPr/>
        </p:nvSpPr>
        <p:spPr>
          <a:xfrm>
            <a:off x="10815519" y="6262239"/>
            <a:ext cx="1699519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identity_hate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Approach 4.1 - RNN with pre-trained word vectors"/>
          <p:cNvSpPr txBox="1"/>
          <p:nvPr/>
        </p:nvSpPr>
        <p:spPr>
          <a:xfrm>
            <a:off x="1366832" y="1298294"/>
            <a:ext cx="399462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4.1 - RNN with pre-trained word vectors</a:t>
            </a:r>
          </a:p>
        </p:txBody>
      </p:sp>
      <p:sp>
        <p:nvSpPr>
          <p:cNvPr id="370" name="Approach 4.2 - RNN with pre-trained word vectors"/>
          <p:cNvSpPr txBox="1"/>
          <p:nvPr/>
        </p:nvSpPr>
        <p:spPr>
          <a:xfrm>
            <a:off x="7376950" y="1267433"/>
            <a:ext cx="3994627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4.2 - RNN with pre-trained word vectors</a:t>
            </a:r>
          </a:p>
        </p:txBody>
      </p:sp>
      <p:sp>
        <p:nvSpPr>
          <p:cNvPr id="371" name="Used 200 dimensional vector and maximum comment length of 150"/>
          <p:cNvSpPr txBox="1"/>
          <p:nvPr/>
        </p:nvSpPr>
        <p:spPr>
          <a:xfrm>
            <a:off x="1831496" y="4909450"/>
            <a:ext cx="3068669" cy="1122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Used 200 dimensional vector and maximum comment length of 150 </a:t>
            </a:r>
          </a:p>
        </p:txBody>
      </p:sp>
      <p:sp>
        <p:nvSpPr>
          <p:cNvPr id="372" name="Training Data Set : 90%"/>
          <p:cNvSpPr txBox="1"/>
          <p:nvPr/>
        </p:nvSpPr>
        <p:spPr>
          <a:xfrm>
            <a:off x="1835266" y="3184754"/>
            <a:ext cx="3068670" cy="436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Training Data Set : 90% </a:t>
            </a:r>
          </a:p>
        </p:txBody>
      </p:sp>
      <p:sp>
        <p:nvSpPr>
          <p:cNvPr id="373" name="Cross Validation Data Set : 10%"/>
          <p:cNvSpPr txBox="1"/>
          <p:nvPr/>
        </p:nvSpPr>
        <p:spPr>
          <a:xfrm>
            <a:off x="1835266" y="3862261"/>
            <a:ext cx="3068670" cy="779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Cross Validation Data Set : 10% </a:t>
            </a:r>
          </a:p>
        </p:txBody>
      </p:sp>
      <p:sp>
        <p:nvSpPr>
          <p:cNvPr id="374" name="Used 300 dimensional vector and maximum comment length of 150"/>
          <p:cNvSpPr txBox="1"/>
          <p:nvPr/>
        </p:nvSpPr>
        <p:spPr>
          <a:xfrm>
            <a:off x="7838044" y="5017220"/>
            <a:ext cx="3068669" cy="1122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Used 300 dimensional vector and maximum comment length of 150 </a:t>
            </a:r>
          </a:p>
        </p:txBody>
      </p:sp>
      <p:sp>
        <p:nvSpPr>
          <p:cNvPr id="375" name="Training Data Set : 90%"/>
          <p:cNvSpPr txBox="1"/>
          <p:nvPr/>
        </p:nvSpPr>
        <p:spPr>
          <a:xfrm>
            <a:off x="7841814" y="3292524"/>
            <a:ext cx="3068669" cy="436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Training Data Set : 90% </a:t>
            </a:r>
          </a:p>
        </p:txBody>
      </p:sp>
      <p:sp>
        <p:nvSpPr>
          <p:cNvPr id="376" name="Cross Validation Data Set : 10%"/>
          <p:cNvSpPr txBox="1"/>
          <p:nvPr/>
        </p:nvSpPr>
        <p:spPr>
          <a:xfrm>
            <a:off x="7841814" y="3970032"/>
            <a:ext cx="3068669" cy="77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Cross Validation Data Set : 10% </a:t>
            </a:r>
          </a:p>
        </p:txBody>
      </p:sp>
      <p:sp>
        <p:nvSpPr>
          <p:cNvPr id="377" name="Accuracy : 98.25% on training set"/>
          <p:cNvSpPr txBox="1"/>
          <p:nvPr/>
        </p:nvSpPr>
        <p:spPr>
          <a:xfrm>
            <a:off x="1835266" y="6376446"/>
            <a:ext cx="3068670" cy="868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t>Accuracy : </a:t>
            </a:r>
            <a:r>
              <a:rPr sz="2800">
                <a:solidFill>
                  <a:srgbClr val="1F6F2B"/>
                </a:solidFill>
              </a:rPr>
              <a:t>98.25%</a:t>
            </a:r>
            <a:r>
              <a:t> on training set</a:t>
            </a:r>
          </a:p>
        </p:txBody>
      </p:sp>
      <p:sp>
        <p:nvSpPr>
          <p:cNvPr id="378" name="Accuracy : 97.86% on cross validation set"/>
          <p:cNvSpPr txBox="1"/>
          <p:nvPr/>
        </p:nvSpPr>
        <p:spPr>
          <a:xfrm>
            <a:off x="1824355" y="7612228"/>
            <a:ext cx="3068669" cy="843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t>Accuracy : </a:t>
            </a:r>
            <a:r>
              <a:rPr sz="2600">
                <a:solidFill>
                  <a:srgbClr val="1F6F2B"/>
                </a:solidFill>
              </a:rPr>
              <a:t>97.86%</a:t>
            </a:r>
            <a:r>
              <a:t> on cross validation set</a:t>
            </a:r>
          </a:p>
        </p:txBody>
      </p:sp>
      <p:sp>
        <p:nvSpPr>
          <p:cNvPr id="379" name="Accuracy : 98.33% on training set"/>
          <p:cNvSpPr txBox="1"/>
          <p:nvPr/>
        </p:nvSpPr>
        <p:spPr>
          <a:xfrm>
            <a:off x="7845385" y="6407308"/>
            <a:ext cx="3068669" cy="868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t>Accuracy : </a:t>
            </a:r>
            <a:r>
              <a:rPr sz="2800">
                <a:solidFill>
                  <a:srgbClr val="1F6F2B"/>
                </a:solidFill>
              </a:rPr>
              <a:t>98.33%</a:t>
            </a:r>
            <a:r>
              <a:t> on training set</a:t>
            </a:r>
          </a:p>
        </p:txBody>
      </p:sp>
      <p:sp>
        <p:nvSpPr>
          <p:cNvPr id="380" name="Accuracy : 98.65% on cross validation set"/>
          <p:cNvSpPr txBox="1"/>
          <p:nvPr/>
        </p:nvSpPr>
        <p:spPr>
          <a:xfrm>
            <a:off x="7834473" y="7643090"/>
            <a:ext cx="3068669" cy="843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t>Accuracy : </a:t>
            </a:r>
            <a:r>
              <a:rPr sz="2600">
                <a:solidFill>
                  <a:srgbClr val="1F6F2B"/>
                </a:solidFill>
              </a:rPr>
              <a:t>98.65%</a:t>
            </a:r>
            <a:r>
              <a:t> on cross validation set</a:t>
            </a:r>
          </a:p>
        </p:txBody>
      </p:sp>
      <p:sp>
        <p:nvSpPr>
          <p:cNvPr id="381" name="Line"/>
          <p:cNvSpPr/>
          <p:nvPr/>
        </p:nvSpPr>
        <p:spPr>
          <a:xfrm flipV="1">
            <a:off x="6502400" y="2831827"/>
            <a:ext cx="1" cy="553774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Approach 4.1 RNN with pre-trained word vectors"/>
          <p:cNvSpPr txBox="1"/>
          <p:nvPr/>
        </p:nvSpPr>
        <p:spPr>
          <a:xfrm>
            <a:off x="672392" y="6055609"/>
            <a:ext cx="2199865" cy="100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9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Approach 4.1 RNN with pre-trained word vectors</a:t>
            </a:r>
          </a:p>
        </p:txBody>
      </p:sp>
      <p:sp>
        <p:nvSpPr>
          <p:cNvPr id="384" name="Approach 4.2 RNN with pre-trained word vectors"/>
          <p:cNvSpPr txBox="1"/>
          <p:nvPr/>
        </p:nvSpPr>
        <p:spPr>
          <a:xfrm>
            <a:off x="642287" y="7423462"/>
            <a:ext cx="2441798" cy="1009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9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Approach 4.2 RNN with pre-trained word vectors</a:t>
            </a:r>
          </a:p>
        </p:txBody>
      </p:sp>
      <p:sp>
        <p:nvSpPr>
          <p:cNvPr id="385" name="Line"/>
          <p:cNvSpPr/>
          <p:nvPr/>
        </p:nvSpPr>
        <p:spPr>
          <a:xfrm flipV="1">
            <a:off x="5994399" y="2202941"/>
            <a:ext cx="1" cy="608000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86" name="Approach 3 RNN with pre-trained word vectors"/>
          <p:cNvSpPr txBox="1"/>
          <p:nvPr/>
        </p:nvSpPr>
        <p:spPr>
          <a:xfrm>
            <a:off x="642287" y="4619422"/>
            <a:ext cx="2441798" cy="1009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9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Approach 3 RNN with pre-trained word vectors</a:t>
            </a:r>
          </a:p>
        </p:txBody>
      </p:sp>
      <p:sp>
        <p:nvSpPr>
          <p:cNvPr id="387" name="Approach 2 Neural Network with pre-trained word vectors"/>
          <p:cNvSpPr txBox="1"/>
          <p:nvPr/>
        </p:nvSpPr>
        <p:spPr>
          <a:xfrm>
            <a:off x="642287" y="3183236"/>
            <a:ext cx="2441798" cy="100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9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Approach 2 Neural Network with pre-trained word vectors</a:t>
            </a:r>
          </a:p>
        </p:txBody>
      </p:sp>
      <p:sp>
        <p:nvSpPr>
          <p:cNvPr id="388" name="Approach 1 Random Neural Network"/>
          <p:cNvSpPr txBox="1"/>
          <p:nvPr/>
        </p:nvSpPr>
        <p:spPr>
          <a:xfrm>
            <a:off x="654763" y="1815382"/>
            <a:ext cx="1903475" cy="100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9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Approach 1 Random Neural Network</a:t>
            </a:r>
          </a:p>
        </p:txBody>
      </p:sp>
      <p:sp>
        <p:nvSpPr>
          <p:cNvPr id="389" name="Training Accuracy"/>
          <p:cNvSpPr txBox="1"/>
          <p:nvPr/>
        </p:nvSpPr>
        <p:spPr>
          <a:xfrm>
            <a:off x="6203787" y="908131"/>
            <a:ext cx="2832040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Training Accuracy </a:t>
            </a:r>
          </a:p>
        </p:txBody>
      </p:sp>
      <p:sp>
        <p:nvSpPr>
          <p:cNvPr id="390" name="Cross Validation Accuracy"/>
          <p:cNvSpPr txBox="1"/>
          <p:nvPr/>
        </p:nvSpPr>
        <p:spPr>
          <a:xfrm>
            <a:off x="9543380" y="972402"/>
            <a:ext cx="2675821" cy="729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Cross Validation Accuracy </a:t>
            </a:r>
          </a:p>
        </p:txBody>
      </p:sp>
      <p:sp>
        <p:nvSpPr>
          <p:cNvPr id="391" name="Split Ratio"/>
          <p:cNvSpPr txBox="1"/>
          <p:nvPr/>
        </p:nvSpPr>
        <p:spPr>
          <a:xfrm>
            <a:off x="3149098" y="908131"/>
            <a:ext cx="2832039" cy="411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Split Ratio</a:t>
            </a:r>
          </a:p>
        </p:txBody>
      </p:sp>
      <p:sp>
        <p:nvSpPr>
          <p:cNvPr id="392" name="80:20"/>
          <p:cNvSpPr txBox="1"/>
          <p:nvPr/>
        </p:nvSpPr>
        <p:spPr>
          <a:xfrm>
            <a:off x="3976353" y="2070505"/>
            <a:ext cx="940462" cy="498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600" b="0">
                <a:solidFill>
                  <a:srgbClr val="545454"/>
                </a:solidFill>
              </a:defRPr>
            </a:lvl1pPr>
          </a:lstStyle>
          <a:p>
            <a:pPr>
              <a:defRPr sz="2200"/>
            </a:pPr>
            <a:r>
              <a:rPr sz="2600"/>
              <a:t>80:20</a:t>
            </a:r>
          </a:p>
        </p:txBody>
      </p:sp>
      <p:sp>
        <p:nvSpPr>
          <p:cNvPr id="393" name="80:20"/>
          <p:cNvSpPr txBox="1"/>
          <p:nvPr/>
        </p:nvSpPr>
        <p:spPr>
          <a:xfrm>
            <a:off x="3976353" y="3446359"/>
            <a:ext cx="940462" cy="498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600" b="0">
                <a:solidFill>
                  <a:srgbClr val="545454"/>
                </a:solidFill>
              </a:defRPr>
            </a:lvl1pPr>
          </a:lstStyle>
          <a:p>
            <a:pPr>
              <a:defRPr sz="2200"/>
            </a:pPr>
            <a:r>
              <a:rPr sz="2600"/>
              <a:t>80:20</a:t>
            </a:r>
          </a:p>
        </p:txBody>
      </p:sp>
      <p:sp>
        <p:nvSpPr>
          <p:cNvPr id="394" name="90:10"/>
          <p:cNvSpPr txBox="1"/>
          <p:nvPr/>
        </p:nvSpPr>
        <p:spPr>
          <a:xfrm>
            <a:off x="3976353" y="4874545"/>
            <a:ext cx="940462" cy="49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600" b="0">
                <a:solidFill>
                  <a:srgbClr val="545454"/>
                </a:solidFill>
              </a:defRPr>
            </a:lvl1pPr>
          </a:lstStyle>
          <a:p>
            <a:pPr>
              <a:defRPr sz="2200"/>
            </a:pPr>
            <a:r>
              <a:rPr sz="2600"/>
              <a:t>90:10</a:t>
            </a:r>
          </a:p>
        </p:txBody>
      </p:sp>
      <p:sp>
        <p:nvSpPr>
          <p:cNvPr id="395" name="90:10"/>
          <p:cNvSpPr txBox="1"/>
          <p:nvPr/>
        </p:nvSpPr>
        <p:spPr>
          <a:xfrm>
            <a:off x="3976353" y="6276565"/>
            <a:ext cx="940462" cy="49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600" b="0">
                <a:solidFill>
                  <a:srgbClr val="545454"/>
                </a:solidFill>
              </a:defRPr>
            </a:lvl1pPr>
          </a:lstStyle>
          <a:p>
            <a:pPr>
              <a:defRPr sz="2200"/>
            </a:pPr>
            <a:r>
              <a:rPr sz="2600"/>
              <a:t>90:10</a:t>
            </a:r>
          </a:p>
        </p:txBody>
      </p:sp>
      <p:sp>
        <p:nvSpPr>
          <p:cNvPr id="396" name="90:10"/>
          <p:cNvSpPr txBox="1"/>
          <p:nvPr/>
        </p:nvSpPr>
        <p:spPr>
          <a:xfrm>
            <a:off x="3976353" y="7678586"/>
            <a:ext cx="940462" cy="498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600" b="0">
                <a:solidFill>
                  <a:srgbClr val="1F6F2B"/>
                </a:solidFill>
              </a:defRPr>
            </a:lvl1pPr>
          </a:lstStyle>
          <a:p>
            <a:pPr>
              <a:defRPr sz="2200">
                <a:solidFill>
                  <a:srgbClr val="000000"/>
                </a:solidFill>
              </a:defRPr>
            </a:pPr>
            <a:r>
              <a:rPr sz="2600">
                <a:solidFill>
                  <a:srgbClr val="1F6F2B"/>
                </a:solidFill>
              </a:rPr>
              <a:t>90:10</a:t>
            </a:r>
          </a:p>
        </p:txBody>
      </p:sp>
      <p:sp>
        <p:nvSpPr>
          <p:cNvPr id="397" name="97.86%"/>
          <p:cNvSpPr txBox="1"/>
          <p:nvPr/>
        </p:nvSpPr>
        <p:spPr>
          <a:xfrm>
            <a:off x="10168704" y="6276565"/>
            <a:ext cx="1348334" cy="49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>
                <a:solidFill>
                  <a:srgbClr val="545454"/>
                </a:solidFill>
              </a:defRPr>
            </a:pPr>
            <a:r>
              <a:t> </a:t>
            </a:r>
            <a:r>
              <a:rPr sz="2600"/>
              <a:t>97.86%</a:t>
            </a:r>
          </a:p>
        </p:txBody>
      </p:sp>
      <p:sp>
        <p:nvSpPr>
          <p:cNvPr id="398" name="98.25%"/>
          <p:cNvSpPr txBox="1"/>
          <p:nvPr/>
        </p:nvSpPr>
        <p:spPr>
          <a:xfrm>
            <a:off x="6940001" y="6264221"/>
            <a:ext cx="1359612" cy="523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 b="0">
                <a:solidFill>
                  <a:srgbClr val="545454"/>
                </a:solidFill>
              </a:defRPr>
            </a:lvl1pPr>
          </a:lstStyle>
          <a:p>
            <a:pPr>
              <a:defRPr sz="2200"/>
            </a:pPr>
            <a:r>
              <a:rPr sz="2800"/>
              <a:t>98.25%</a:t>
            </a:r>
          </a:p>
        </p:txBody>
      </p:sp>
      <p:sp>
        <p:nvSpPr>
          <p:cNvPr id="399" name="98.65%"/>
          <p:cNvSpPr txBox="1"/>
          <p:nvPr/>
        </p:nvSpPr>
        <p:spPr>
          <a:xfrm>
            <a:off x="10245960" y="7678586"/>
            <a:ext cx="1270661" cy="498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600" b="0">
                <a:solidFill>
                  <a:srgbClr val="1F6F2B"/>
                </a:solidFill>
              </a:defRPr>
            </a:lvl1pPr>
          </a:lstStyle>
          <a:p>
            <a:pPr>
              <a:defRPr sz="2200">
                <a:solidFill>
                  <a:srgbClr val="000000"/>
                </a:solidFill>
              </a:defRPr>
            </a:pPr>
            <a:r>
              <a:rPr sz="2600">
                <a:solidFill>
                  <a:srgbClr val="1F6F2B"/>
                </a:solidFill>
              </a:rPr>
              <a:t>98.65%</a:t>
            </a:r>
          </a:p>
        </p:txBody>
      </p:sp>
      <p:sp>
        <p:nvSpPr>
          <p:cNvPr id="400" name="98.33%"/>
          <p:cNvSpPr txBox="1"/>
          <p:nvPr/>
        </p:nvSpPr>
        <p:spPr>
          <a:xfrm>
            <a:off x="6901581" y="7666241"/>
            <a:ext cx="1359612" cy="523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 b="0">
                <a:solidFill>
                  <a:srgbClr val="1F6F2B"/>
                </a:solidFill>
              </a:defRPr>
            </a:lvl1pPr>
          </a:lstStyle>
          <a:p>
            <a:pPr>
              <a:defRPr sz="2200">
                <a:solidFill>
                  <a:srgbClr val="000000"/>
                </a:solidFill>
              </a:defRPr>
            </a:pPr>
            <a:r>
              <a:rPr sz="2800">
                <a:solidFill>
                  <a:srgbClr val="1F6F2B"/>
                </a:solidFill>
              </a:rPr>
              <a:t>98.33%</a:t>
            </a:r>
          </a:p>
        </p:txBody>
      </p:sp>
      <p:sp>
        <p:nvSpPr>
          <p:cNvPr id="401" name="36.08%"/>
          <p:cNvSpPr txBox="1"/>
          <p:nvPr/>
        </p:nvSpPr>
        <p:spPr>
          <a:xfrm>
            <a:off x="10168704" y="2070505"/>
            <a:ext cx="1348334" cy="498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>
                <a:solidFill>
                  <a:srgbClr val="545454"/>
                </a:solidFill>
              </a:defRPr>
            </a:pPr>
            <a:r>
              <a:t> </a:t>
            </a:r>
            <a:r>
              <a:rPr sz="2600"/>
              <a:t>36.08%</a:t>
            </a:r>
          </a:p>
        </p:txBody>
      </p:sp>
      <p:sp>
        <p:nvSpPr>
          <p:cNvPr id="402" name="89.14%"/>
          <p:cNvSpPr txBox="1"/>
          <p:nvPr/>
        </p:nvSpPr>
        <p:spPr>
          <a:xfrm>
            <a:off x="6901581" y="2058160"/>
            <a:ext cx="1359612" cy="523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 b="0">
                <a:solidFill>
                  <a:srgbClr val="545454"/>
                </a:solidFill>
              </a:defRPr>
            </a:lvl1pPr>
          </a:lstStyle>
          <a:p>
            <a:pPr>
              <a:defRPr sz="2200"/>
            </a:pPr>
            <a:r>
              <a:rPr sz="2800"/>
              <a:t>89.14%</a:t>
            </a:r>
          </a:p>
        </p:txBody>
      </p:sp>
      <p:sp>
        <p:nvSpPr>
          <p:cNvPr id="403" name="91.24%"/>
          <p:cNvSpPr txBox="1"/>
          <p:nvPr/>
        </p:nvSpPr>
        <p:spPr>
          <a:xfrm>
            <a:off x="10168704" y="3542665"/>
            <a:ext cx="1348334" cy="498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>
                <a:solidFill>
                  <a:srgbClr val="545454"/>
                </a:solidFill>
              </a:defRPr>
            </a:pPr>
            <a:r>
              <a:t> </a:t>
            </a:r>
            <a:r>
              <a:rPr sz="2600"/>
              <a:t>91.24%</a:t>
            </a:r>
          </a:p>
        </p:txBody>
      </p:sp>
      <p:sp>
        <p:nvSpPr>
          <p:cNvPr id="404" name="95.01%"/>
          <p:cNvSpPr txBox="1"/>
          <p:nvPr/>
        </p:nvSpPr>
        <p:spPr>
          <a:xfrm>
            <a:off x="6901581" y="3530320"/>
            <a:ext cx="1359612" cy="523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 b="0">
                <a:solidFill>
                  <a:srgbClr val="545454"/>
                </a:solidFill>
              </a:defRPr>
            </a:lvl1pPr>
          </a:lstStyle>
          <a:p>
            <a:pPr>
              <a:defRPr sz="2200"/>
            </a:pPr>
            <a:r>
              <a:rPr sz="2800"/>
              <a:t>95.01%</a:t>
            </a:r>
          </a:p>
        </p:txBody>
      </p:sp>
      <p:sp>
        <p:nvSpPr>
          <p:cNvPr id="405" name="97.23%"/>
          <p:cNvSpPr txBox="1"/>
          <p:nvPr/>
        </p:nvSpPr>
        <p:spPr>
          <a:xfrm>
            <a:off x="10168704" y="4909615"/>
            <a:ext cx="1348334" cy="49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>
                <a:solidFill>
                  <a:srgbClr val="545454"/>
                </a:solidFill>
              </a:defRPr>
            </a:pPr>
            <a:r>
              <a:t> </a:t>
            </a:r>
            <a:r>
              <a:rPr sz="2600"/>
              <a:t>97.23%</a:t>
            </a:r>
          </a:p>
        </p:txBody>
      </p:sp>
      <p:sp>
        <p:nvSpPr>
          <p:cNvPr id="406" name="98.14%"/>
          <p:cNvSpPr txBox="1"/>
          <p:nvPr/>
        </p:nvSpPr>
        <p:spPr>
          <a:xfrm>
            <a:off x="6901581" y="4897271"/>
            <a:ext cx="1359612" cy="523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 b="0">
                <a:solidFill>
                  <a:srgbClr val="545454"/>
                </a:solidFill>
              </a:defRPr>
            </a:lvl1pPr>
          </a:lstStyle>
          <a:p>
            <a:pPr>
              <a:defRPr sz="2200"/>
            </a:pPr>
            <a:r>
              <a:rPr sz="2800"/>
              <a:t>98.14%</a:t>
            </a:r>
          </a:p>
        </p:txBody>
      </p:sp>
      <p:sp>
        <p:nvSpPr>
          <p:cNvPr id="407" name="Line"/>
          <p:cNvSpPr/>
          <p:nvPr/>
        </p:nvSpPr>
        <p:spPr>
          <a:xfrm flipV="1">
            <a:off x="9246858" y="2202941"/>
            <a:ext cx="1" cy="608000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Future Directions"/>
          <p:cNvSpPr txBox="1"/>
          <p:nvPr/>
        </p:nvSpPr>
        <p:spPr>
          <a:xfrm>
            <a:off x="2048431" y="1160108"/>
            <a:ext cx="3633264" cy="585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Future Directions</a:t>
            </a:r>
          </a:p>
        </p:txBody>
      </p:sp>
      <p:sp>
        <p:nvSpPr>
          <p:cNvPr id="410" name="Extend the word embedding by concatenating GloVe and FastText (FAIR)"/>
          <p:cNvSpPr txBox="1"/>
          <p:nvPr/>
        </p:nvSpPr>
        <p:spPr>
          <a:xfrm>
            <a:off x="2187096" y="2558663"/>
            <a:ext cx="5406594" cy="779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rPr dirty="0"/>
              <a:t>Extend the word embedding by concatenating GloVe and FastText (FAIR)</a:t>
            </a:r>
          </a:p>
        </p:txBody>
      </p:sp>
      <p:sp>
        <p:nvSpPr>
          <p:cNvPr id="411" name="Handle different language, possibly translate said language to English using Google Translate"/>
          <p:cNvSpPr txBox="1"/>
          <p:nvPr/>
        </p:nvSpPr>
        <p:spPr>
          <a:xfrm>
            <a:off x="2187096" y="3893058"/>
            <a:ext cx="5406594" cy="1122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Handle different language, possibly translate said language to English using Google Translate</a:t>
            </a:r>
          </a:p>
        </p:txBody>
      </p:sp>
      <p:sp>
        <p:nvSpPr>
          <p:cNvPr id="412" name="Translate to a completely different language like Dutch and then back from Dutch to English for all comments. Should help with regularization"/>
          <p:cNvSpPr txBox="1"/>
          <p:nvPr/>
        </p:nvSpPr>
        <p:spPr>
          <a:xfrm>
            <a:off x="2187096" y="5417952"/>
            <a:ext cx="5406594" cy="1465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Translate to a completely different language like Dutch and then back from Dutch to English for all comments. Should help with regularization</a:t>
            </a:r>
          </a:p>
        </p:txBody>
      </p:sp>
      <p:sp>
        <p:nvSpPr>
          <p:cNvPr id="413" name="Add lots of densely connected layers and train for large number of epochs (deep learning)"/>
          <p:cNvSpPr txBox="1"/>
          <p:nvPr/>
        </p:nvSpPr>
        <p:spPr>
          <a:xfrm>
            <a:off x="2187096" y="7367859"/>
            <a:ext cx="5406594" cy="1122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Add lots of densely connected layers and train for large number of epochs (deep learning)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Any Questions?"/>
          <p:cNvSpPr txBox="1"/>
          <p:nvPr/>
        </p:nvSpPr>
        <p:spPr>
          <a:xfrm>
            <a:off x="4685768" y="4584244"/>
            <a:ext cx="3633264" cy="585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 b="0">
                <a:solidFill>
                  <a:srgbClr val="095DB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Any Questions?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Dataset"/>
          <p:cNvSpPr txBox="1"/>
          <p:nvPr/>
        </p:nvSpPr>
        <p:spPr>
          <a:xfrm>
            <a:off x="1553470" y="1522222"/>
            <a:ext cx="192815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Dataset</a:t>
            </a:r>
          </a:p>
        </p:txBody>
      </p:sp>
      <p:sp>
        <p:nvSpPr>
          <p:cNvPr id="125" name="comment_text"/>
          <p:cNvSpPr txBox="1"/>
          <p:nvPr/>
        </p:nvSpPr>
        <p:spPr>
          <a:xfrm>
            <a:off x="1291441" y="3222815"/>
            <a:ext cx="1851944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 b="0">
                <a:solidFill>
                  <a:srgbClr val="CF316E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comment_text</a:t>
            </a:r>
          </a:p>
        </p:txBody>
      </p:sp>
      <p:sp>
        <p:nvSpPr>
          <p:cNvPr id="126" name="toxic"/>
          <p:cNvSpPr txBox="1"/>
          <p:nvPr/>
        </p:nvSpPr>
        <p:spPr>
          <a:xfrm>
            <a:off x="3281730" y="3235559"/>
            <a:ext cx="83831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 b="0">
                <a:solidFill>
                  <a:srgbClr val="CF316E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toxic</a:t>
            </a:r>
          </a:p>
        </p:txBody>
      </p:sp>
      <p:sp>
        <p:nvSpPr>
          <p:cNvPr id="127" name="severe_toxic"/>
          <p:cNvSpPr txBox="1"/>
          <p:nvPr/>
        </p:nvSpPr>
        <p:spPr>
          <a:xfrm>
            <a:off x="4229985" y="3222815"/>
            <a:ext cx="1851944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 b="0">
                <a:solidFill>
                  <a:srgbClr val="CF316E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severe_toxic</a:t>
            </a:r>
          </a:p>
        </p:txBody>
      </p:sp>
      <p:sp>
        <p:nvSpPr>
          <p:cNvPr id="128" name="obscene"/>
          <p:cNvSpPr txBox="1"/>
          <p:nvPr/>
        </p:nvSpPr>
        <p:spPr>
          <a:xfrm>
            <a:off x="6244175" y="3222815"/>
            <a:ext cx="1127926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 b="0">
                <a:solidFill>
                  <a:srgbClr val="CF316E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obscene</a:t>
            </a:r>
          </a:p>
        </p:txBody>
      </p:sp>
      <p:sp>
        <p:nvSpPr>
          <p:cNvPr id="129" name="threat"/>
          <p:cNvSpPr txBox="1"/>
          <p:nvPr/>
        </p:nvSpPr>
        <p:spPr>
          <a:xfrm>
            <a:off x="7602939" y="3222815"/>
            <a:ext cx="98312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 b="0">
                <a:solidFill>
                  <a:srgbClr val="CF316E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threat</a:t>
            </a:r>
          </a:p>
        </p:txBody>
      </p:sp>
      <p:sp>
        <p:nvSpPr>
          <p:cNvPr id="130" name="insult"/>
          <p:cNvSpPr txBox="1"/>
          <p:nvPr/>
        </p:nvSpPr>
        <p:spPr>
          <a:xfrm>
            <a:off x="8858816" y="3222815"/>
            <a:ext cx="98312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 b="0">
                <a:solidFill>
                  <a:srgbClr val="CF316E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insult</a:t>
            </a:r>
          </a:p>
        </p:txBody>
      </p:sp>
      <p:sp>
        <p:nvSpPr>
          <p:cNvPr id="131" name="identity_hate"/>
          <p:cNvSpPr txBox="1"/>
          <p:nvPr/>
        </p:nvSpPr>
        <p:spPr>
          <a:xfrm>
            <a:off x="10034671" y="3222815"/>
            <a:ext cx="1996747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 b="0">
                <a:solidFill>
                  <a:srgbClr val="CF316E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identity_hate</a:t>
            </a:r>
          </a:p>
        </p:txBody>
      </p:sp>
      <p:sp>
        <p:nvSpPr>
          <p:cNvPr id="132" name="Line"/>
          <p:cNvSpPr/>
          <p:nvPr/>
        </p:nvSpPr>
        <p:spPr>
          <a:xfrm>
            <a:off x="1532112" y="3777684"/>
            <a:ext cx="10271210" cy="1"/>
          </a:xfrm>
          <a:prstGeom prst="line">
            <a:avLst/>
          </a:prstGeom>
          <a:ln w="12700">
            <a:solidFill>
              <a:srgbClr val="347C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3" name="Line"/>
          <p:cNvSpPr/>
          <p:nvPr/>
        </p:nvSpPr>
        <p:spPr>
          <a:xfrm flipH="1">
            <a:off x="3165443" y="3097598"/>
            <a:ext cx="1" cy="3558404"/>
          </a:xfrm>
          <a:prstGeom prst="line">
            <a:avLst/>
          </a:prstGeom>
          <a:ln w="12700">
            <a:solidFill>
              <a:srgbClr val="347C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4" name=". . ."/>
          <p:cNvSpPr txBox="1"/>
          <p:nvPr/>
        </p:nvSpPr>
        <p:spPr>
          <a:xfrm>
            <a:off x="1779201" y="3907103"/>
            <a:ext cx="8764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 . .</a:t>
            </a:r>
          </a:p>
        </p:txBody>
      </p:sp>
      <p:sp>
        <p:nvSpPr>
          <p:cNvPr id="135" name=". . ."/>
          <p:cNvSpPr txBox="1"/>
          <p:nvPr/>
        </p:nvSpPr>
        <p:spPr>
          <a:xfrm>
            <a:off x="1779201" y="4430222"/>
            <a:ext cx="8764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 . .</a:t>
            </a:r>
          </a:p>
        </p:txBody>
      </p:sp>
      <p:sp>
        <p:nvSpPr>
          <p:cNvPr id="136" name=". . ."/>
          <p:cNvSpPr txBox="1"/>
          <p:nvPr/>
        </p:nvSpPr>
        <p:spPr>
          <a:xfrm>
            <a:off x="1779201" y="6241315"/>
            <a:ext cx="8764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 . .</a:t>
            </a:r>
          </a:p>
        </p:txBody>
      </p:sp>
      <p:sp>
        <p:nvSpPr>
          <p:cNvPr id="137" name="0"/>
          <p:cNvSpPr txBox="1"/>
          <p:nvPr/>
        </p:nvSpPr>
        <p:spPr>
          <a:xfrm>
            <a:off x="3553322" y="3907103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38" name="0"/>
          <p:cNvSpPr txBox="1"/>
          <p:nvPr/>
        </p:nvSpPr>
        <p:spPr>
          <a:xfrm>
            <a:off x="5022594" y="3907103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39" name="0"/>
          <p:cNvSpPr txBox="1"/>
          <p:nvPr/>
        </p:nvSpPr>
        <p:spPr>
          <a:xfrm>
            <a:off x="6674775" y="3907103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40" name="0"/>
          <p:cNvSpPr txBox="1"/>
          <p:nvPr/>
        </p:nvSpPr>
        <p:spPr>
          <a:xfrm>
            <a:off x="7961138" y="3907103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41" name="0"/>
          <p:cNvSpPr txBox="1"/>
          <p:nvPr/>
        </p:nvSpPr>
        <p:spPr>
          <a:xfrm>
            <a:off x="9272005" y="3900710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42" name="0"/>
          <p:cNvSpPr txBox="1"/>
          <p:nvPr/>
        </p:nvSpPr>
        <p:spPr>
          <a:xfrm>
            <a:off x="10899681" y="3900710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43" name="1"/>
          <p:cNvSpPr txBox="1"/>
          <p:nvPr/>
        </p:nvSpPr>
        <p:spPr>
          <a:xfrm>
            <a:off x="3555654" y="4436616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</a:t>
            </a:r>
          </a:p>
        </p:txBody>
      </p:sp>
      <p:sp>
        <p:nvSpPr>
          <p:cNvPr id="144" name="0"/>
          <p:cNvSpPr txBox="1"/>
          <p:nvPr/>
        </p:nvSpPr>
        <p:spPr>
          <a:xfrm>
            <a:off x="5024926" y="4436616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45" name="0"/>
          <p:cNvSpPr txBox="1"/>
          <p:nvPr/>
        </p:nvSpPr>
        <p:spPr>
          <a:xfrm>
            <a:off x="6677108" y="4436616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46" name="0"/>
          <p:cNvSpPr txBox="1"/>
          <p:nvPr/>
        </p:nvSpPr>
        <p:spPr>
          <a:xfrm>
            <a:off x="7963470" y="4436616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47" name="1"/>
          <p:cNvSpPr txBox="1"/>
          <p:nvPr/>
        </p:nvSpPr>
        <p:spPr>
          <a:xfrm>
            <a:off x="9274337" y="4430222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</a:t>
            </a:r>
          </a:p>
        </p:txBody>
      </p:sp>
      <p:sp>
        <p:nvSpPr>
          <p:cNvPr id="148" name="0"/>
          <p:cNvSpPr txBox="1"/>
          <p:nvPr/>
        </p:nvSpPr>
        <p:spPr>
          <a:xfrm>
            <a:off x="10902014" y="4430222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49" name="1"/>
          <p:cNvSpPr txBox="1"/>
          <p:nvPr/>
        </p:nvSpPr>
        <p:spPr>
          <a:xfrm>
            <a:off x="3513580" y="6244512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</a:t>
            </a:r>
          </a:p>
        </p:txBody>
      </p:sp>
      <p:sp>
        <p:nvSpPr>
          <p:cNvPr id="150" name="0"/>
          <p:cNvSpPr txBox="1"/>
          <p:nvPr/>
        </p:nvSpPr>
        <p:spPr>
          <a:xfrm>
            <a:off x="4982852" y="6244512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51" name="1"/>
          <p:cNvSpPr txBox="1"/>
          <p:nvPr/>
        </p:nvSpPr>
        <p:spPr>
          <a:xfrm>
            <a:off x="6685834" y="6244512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</a:t>
            </a:r>
          </a:p>
        </p:txBody>
      </p:sp>
      <p:sp>
        <p:nvSpPr>
          <p:cNvPr id="152" name="0"/>
          <p:cNvSpPr txBox="1"/>
          <p:nvPr/>
        </p:nvSpPr>
        <p:spPr>
          <a:xfrm>
            <a:off x="7984896" y="6244512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53" name="0"/>
          <p:cNvSpPr txBox="1"/>
          <p:nvPr/>
        </p:nvSpPr>
        <p:spPr>
          <a:xfrm>
            <a:off x="9295763" y="6238118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0</a:t>
            </a:r>
          </a:p>
        </p:txBody>
      </p:sp>
      <p:sp>
        <p:nvSpPr>
          <p:cNvPr id="154" name="1"/>
          <p:cNvSpPr txBox="1"/>
          <p:nvPr/>
        </p:nvSpPr>
        <p:spPr>
          <a:xfrm>
            <a:off x="10859940" y="6238118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</a:t>
            </a:r>
          </a:p>
        </p:txBody>
      </p:sp>
      <p:sp>
        <p:nvSpPr>
          <p:cNvPr id="155" name="."/>
          <p:cNvSpPr txBox="1"/>
          <p:nvPr/>
        </p:nvSpPr>
        <p:spPr>
          <a:xfrm>
            <a:off x="2084050" y="4959735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56" name="."/>
          <p:cNvSpPr txBox="1"/>
          <p:nvPr/>
        </p:nvSpPr>
        <p:spPr>
          <a:xfrm>
            <a:off x="2084050" y="5384799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57" name="."/>
          <p:cNvSpPr txBox="1"/>
          <p:nvPr/>
        </p:nvSpPr>
        <p:spPr>
          <a:xfrm>
            <a:off x="2084050" y="5813057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58" name="."/>
          <p:cNvSpPr txBox="1"/>
          <p:nvPr/>
        </p:nvSpPr>
        <p:spPr>
          <a:xfrm>
            <a:off x="3513580" y="4913902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59" name="."/>
          <p:cNvSpPr txBox="1"/>
          <p:nvPr/>
        </p:nvSpPr>
        <p:spPr>
          <a:xfrm>
            <a:off x="3513580" y="5338967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0" name="."/>
          <p:cNvSpPr txBox="1"/>
          <p:nvPr/>
        </p:nvSpPr>
        <p:spPr>
          <a:xfrm>
            <a:off x="3513580" y="5767225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1" name="."/>
          <p:cNvSpPr txBox="1"/>
          <p:nvPr/>
        </p:nvSpPr>
        <p:spPr>
          <a:xfrm>
            <a:off x="10859940" y="4912306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2" name="."/>
          <p:cNvSpPr txBox="1"/>
          <p:nvPr/>
        </p:nvSpPr>
        <p:spPr>
          <a:xfrm>
            <a:off x="10859940" y="5337371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3" name="."/>
          <p:cNvSpPr txBox="1"/>
          <p:nvPr/>
        </p:nvSpPr>
        <p:spPr>
          <a:xfrm>
            <a:off x="10859940" y="5765629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4" name="."/>
          <p:cNvSpPr txBox="1"/>
          <p:nvPr/>
        </p:nvSpPr>
        <p:spPr>
          <a:xfrm>
            <a:off x="9272005" y="4958138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5" name="."/>
          <p:cNvSpPr txBox="1"/>
          <p:nvPr/>
        </p:nvSpPr>
        <p:spPr>
          <a:xfrm>
            <a:off x="9272005" y="5383203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6" name="."/>
          <p:cNvSpPr txBox="1"/>
          <p:nvPr/>
        </p:nvSpPr>
        <p:spPr>
          <a:xfrm>
            <a:off x="9272005" y="5811461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7" name="."/>
          <p:cNvSpPr txBox="1"/>
          <p:nvPr/>
        </p:nvSpPr>
        <p:spPr>
          <a:xfrm>
            <a:off x="7961138" y="4966128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8" name="."/>
          <p:cNvSpPr txBox="1"/>
          <p:nvPr/>
        </p:nvSpPr>
        <p:spPr>
          <a:xfrm>
            <a:off x="7961138" y="5391193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69" name="."/>
          <p:cNvSpPr txBox="1"/>
          <p:nvPr/>
        </p:nvSpPr>
        <p:spPr>
          <a:xfrm>
            <a:off x="7961138" y="5819451"/>
            <a:ext cx="26672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70" name="."/>
          <p:cNvSpPr txBox="1"/>
          <p:nvPr/>
        </p:nvSpPr>
        <p:spPr>
          <a:xfrm>
            <a:off x="6674775" y="4940728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71" name="."/>
          <p:cNvSpPr txBox="1"/>
          <p:nvPr/>
        </p:nvSpPr>
        <p:spPr>
          <a:xfrm>
            <a:off x="6674775" y="5365793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72" name="."/>
          <p:cNvSpPr txBox="1"/>
          <p:nvPr/>
        </p:nvSpPr>
        <p:spPr>
          <a:xfrm>
            <a:off x="6674775" y="5794051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73" name="."/>
          <p:cNvSpPr txBox="1"/>
          <p:nvPr/>
        </p:nvSpPr>
        <p:spPr>
          <a:xfrm>
            <a:off x="4982852" y="4958138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74" name="."/>
          <p:cNvSpPr txBox="1"/>
          <p:nvPr/>
        </p:nvSpPr>
        <p:spPr>
          <a:xfrm>
            <a:off x="4982852" y="5383203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  <p:sp>
        <p:nvSpPr>
          <p:cNvPr id="175" name="."/>
          <p:cNvSpPr txBox="1"/>
          <p:nvPr/>
        </p:nvSpPr>
        <p:spPr>
          <a:xfrm>
            <a:off x="4982852" y="5811461"/>
            <a:ext cx="26672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Dataset"/>
          <p:cNvSpPr txBox="1"/>
          <p:nvPr/>
        </p:nvSpPr>
        <p:spPr>
          <a:xfrm>
            <a:off x="1536796" y="1188738"/>
            <a:ext cx="192815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Dataset</a:t>
            </a:r>
          </a:p>
        </p:txBody>
      </p:sp>
      <p:sp>
        <p:nvSpPr>
          <p:cNvPr id="178" name="10%"/>
          <p:cNvSpPr txBox="1"/>
          <p:nvPr/>
        </p:nvSpPr>
        <p:spPr>
          <a:xfrm>
            <a:off x="10318299" y="4506080"/>
            <a:ext cx="1005986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9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10%</a:t>
            </a:r>
          </a:p>
        </p:txBody>
      </p:sp>
      <p:sp>
        <p:nvSpPr>
          <p:cNvPr id="179" name="had any positive class label"/>
          <p:cNvSpPr txBox="1"/>
          <p:nvPr/>
        </p:nvSpPr>
        <p:spPr>
          <a:xfrm>
            <a:off x="9160852" y="5495386"/>
            <a:ext cx="3320880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2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had any positive class label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6226" y="2778400"/>
            <a:ext cx="7772615" cy="5644600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160,000 comments"/>
          <p:cNvSpPr txBox="1"/>
          <p:nvPr/>
        </p:nvSpPr>
        <p:spPr>
          <a:xfrm>
            <a:off x="1821294" y="8794097"/>
            <a:ext cx="332088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2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160,000 comments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Line"/>
          <p:cNvSpPr/>
          <p:nvPr/>
        </p:nvSpPr>
        <p:spPr>
          <a:xfrm>
            <a:off x="3332793" y="4201373"/>
            <a:ext cx="1031688" cy="1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4" name="Line"/>
          <p:cNvSpPr/>
          <p:nvPr/>
        </p:nvSpPr>
        <p:spPr>
          <a:xfrm>
            <a:off x="3345493" y="5457947"/>
            <a:ext cx="1091468" cy="1040667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2" name="Group 1"/>
          <p:cNvGrpSpPr/>
          <p:nvPr/>
        </p:nvGrpSpPr>
        <p:grpSpPr>
          <a:xfrm>
            <a:off x="-479122" y="5254158"/>
            <a:ext cx="6920753" cy="7734077"/>
            <a:chOff x="2427752" y="704782"/>
            <a:chExt cx="6920753" cy="7734077"/>
          </a:xfrm>
        </p:grpSpPr>
        <p:sp>
          <p:nvSpPr>
            <p:cNvPr id="183" name="Oval"/>
            <p:cNvSpPr/>
            <p:nvPr/>
          </p:nvSpPr>
          <p:spPr>
            <a:xfrm>
              <a:off x="2427752" y="6280616"/>
              <a:ext cx="908740" cy="885791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4" name="Oval"/>
            <p:cNvSpPr/>
            <p:nvPr/>
          </p:nvSpPr>
          <p:spPr>
            <a:xfrm>
              <a:off x="2427752" y="3731527"/>
              <a:ext cx="908740" cy="885792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5" name="Oval"/>
            <p:cNvSpPr/>
            <p:nvPr/>
          </p:nvSpPr>
          <p:spPr>
            <a:xfrm>
              <a:off x="2427752" y="5006072"/>
              <a:ext cx="908740" cy="885791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6" name="Oval"/>
            <p:cNvSpPr/>
            <p:nvPr/>
          </p:nvSpPr>
          <p:spPr>
            <a:xfrm>
              <a:off x="4369859" y="2456983"/>
              <a:ext cx="908741" cy="885792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7" name="Oval"/>
            <p:cNvSpPr/>
            <p:nvPr/>
          </p:nvSpPr>
          <p:spPr>
            <a:xfrm>
              <a:off x="4369859" y="3758478"/>
              <a:ext cx="908741" cy="885791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8" name="Oval"/>
            <p:cNvSpPr/>
            <p:nvPr/>
          </p:nvSpPr>
          <p:spPr>
            <a:xfrm>
              <a:off x="4369859" y="6280616"/>
              <a:ext cx="908741" cy="885791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9" name="Oval"/>
            <p:cNvSpPr/>
            <p:nvPr/>
          </p:nvSpPr>
          <p:spPr>
            <a:xfrm>
              <a:off x="6311967" y="2589286"/>
              <a:ext cx="908740" cy="885791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0" name="Oval"/>
            <p:cNvSpPr/>
            <p:nvPr/>
          </p:nvSpPr>
          <p:spPr>
            <a:xfrm>
              <a:off x="6311967" y="3863830"/>
              <a:ext cx="908740" cy="885791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1" name="Oval"/>
            <p:cNvSpPr/>
            <p:nvPr/>
          </p:nvSpPr>
          <p:spPr>
            <a:xfrm>
              <a:off x="6311967" y="5138374"/>
              <a:ext cx="908740" cy="885791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2" name="Oval"/>
            <p:cNvSpPr/>
            <p:nvPr/>
          </p:nvSpPr>
          <p:spPr>
            <a:xfrm>
              <a:off x="2427752" y="2456983"/>
              <a:ext cx="908740" cy="885792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3" name="Oval"/>
            <p:cNvSpPr/>
            <p:nvPr/>
          </p:nvSpPr>
          <p:spPr>
            <a:xfrm>
              <a:off x="6311967" y="6412918"/>
              <a:ext cx="908740" cy="885791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4" name="Oval"/>
            <p:cNvSpPr/>
            <p:nvPr/>
          </p:nvSpPr>
          <p:spPr>
            <a:xfrm>
              <a:off x="6311967" y="7553067"/>
              <a:ext cx="908740" cy="885792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5" name="Oval"/>
            <p:cNvSpPr/>
            <p:nvPr/>
          </p:nvSpPr>
          <p:spPr>
            <a:xfrm>
              <a:off x="6311967" y="1314741"/>
              <a:ext cx="908740" cy="885792"/>
            </a:xfrm>
            <a:prstGeom prst="ellipse">
              <a:avLst/>
            </a:prstGeom>
            <a:ln w="25400">
              <a:solidFill>
                <a:srgbClr val="006CAB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6" name="toxic"/>
            <p:cNvSpPr txBox="1"/>
            <p:nvPr/>
          </p:nvSpPr>
          <p:spPr>
            <a:xfrm>
              <a:off x="7606114" y="1573487"/>
              <a:ext cx="724000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347CFF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toxic</a:t>
              </a:r>
            </a:p>
          </p:txBody>
        </p:sp>
        <p:sp>
          <p:nvSpPr>
            <p:cNvPr id="197" name="severe_toxic"/>
            <p:cNvSpPr txBox="1"/>
            <p:nvPr/>
          </p:nvSpPr>
          <p:spPr>
            <a:xfrm>
              <a:off x="7573439" y="2715728"/>
              <a:ext cx="1577579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347CFF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severe_toxic</a:t>
              </a:r>
            </a:p>
          </p:txBody>
        </p:sp>
        <p:sp>
          <p:nvSpPr>
            <p:cNvPr id="198" name="obscene"/>
            <p:cNvSpPr txBox="1"/>
            <p:nvPr/>
          </p:nvSpPr>
          <p:spPr>
            <a:xfrm>
              <a:off x="7629747" y="4017223"/>
              <a:ext cx="967880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347CFF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obscene</a:t>
              </a:r>
            </a:p>
          </p:txBody>
        </p:sp>
        <p:sp>
          <p:nvSpPr>
            <p:cNvPr id="199" name="threat"/>
            <p:cNvSpPr txBox="1"/>
            <p:nvPr/>
          </p:nvSpPr>
          <p:spPr>
            <a:xfrm>
              <a:off x="7690717" y="5318717"/>
              <a:ext cx="845940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347CFF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threat</a:t>
              </a:r>
            </a:p>
          </p:txBody>
        </p:sp>
        <p:sp>
          <p:nvSpPr>
            <p:cNvPr id="200" name="insult"/>
            <p:cNvSpPr txBox="1"/>
            <p:nvPr/>
          </p:nvSpPr>
          <p:spPr>
            <a:xfrm>
              <a:off x="7690717" y="6620211"/>
              <a:ext cx="845940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347CFF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insult</a:t>
              </a:r>
            </a:p>
          </p:txBody>
        </p:sp>
        <p:sp>
          <p:nvSpPr>
            <p:cNvPr id="201" name="identity_hate"/>
            <p:cNvSpPr txBox="1"/>
            <p:nvPr/>
          </p:nvSpPr>
          <p:spPr>
            <a:xfrm>
              <a:off x="7648986" y="7811812"/>
              <a:ext cx="1699519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347CFF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identity_hate</a:t>
              </a:r>
            </a:p>
          </p:txBody>
        </p:sp>
        <p:sp>
          <p:nvSpPr>
            <p:cNvPr id="202" name="input"/>
            <p:cNvSpPr txBox="1"/>
            <p:nvPr/>
          </p:nvSpPr>
          <p:spPr>
            <a:xfrm>
              <a:off x="2520122" y="1712630"/>
              <a:ext cx="724000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005E51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input</a:t>
              </a:r>
            </a:p>
          </p:txBody>
        </p:sp>
        <p:sp>
          <p:nvSpPr>
            <p:cNvPr id="203" name="hidden"/>
            <p:cNvSpPr txBox="1"/>
            <p:nvPr/>
          </p:nvSpPr>
          <p:spPr>
            <a:xfrm>
              <a:off x="4401259" y="1766530"/>
              <a:ext cx="845940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F95B45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hidden</a:t>
              </a:r>
            </a:p>
          </p:txBody>
        </p:sp>
        <p:sp>
          <p:nvSpPr>
            <p:cNvPr id="204" name="output"/>
            <p:cNvSpPr txBox="1"/>
            <p:nvPr/>
          </p:nvSpPr>
          <p:spPr>
            <a:xfrm>
              <a:off x="6343367" y="704782"/>
              <a:ext cx="845940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388D41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output</a:t>
              </a:r>
            </a:p>
          </p:txBody>
        </p:sp>
        <p:sp>
          <p:nvSpPr>
            <p:cNvPr id="205" name=".…"/>
            <p:cNvSpPr txBox="1"/>
            <p:nvPr/>
          </p:nvSpPr>
          <p:spPr>
            <a:xfrm>
              <a:off x="4682345" y="4678972"/>
              <a:ext cx="283769" cy="11976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t>.</a:t>
              </a:r>
            </a:p>
            <a:p>
              <a:r>
                <a:t>.</a:t>
              </a:r>
            </a:p>
            <a:p>
              <a:r>
                <a:t>.</a:t>
              </a:r>
            </a:p>
          </p:txBody>
        </p:sp>
        <p:sp>
          <p:nvSpPr>
            <p:cNvPr id="206" name="X 64"/>
            <p:cNvSpPr txBox="1"/>
            <p:nvPr/>
          </p:nvSpPr>
          <p:spPr>
            <a:xfrm>
              <a:off x="4523199" y="7408629"/>
              <a:ext cx="602061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347CFF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X 64</a:t>
              </a:r>
            </a:p>
          </p:txBody>
        </p:sp>
        <p:sp>
          <p:nvSpPr>
            <p:cNvPr id="207" name="100"/>
            <p:cNvSpPr txBox="1"/>
            <p:nvPr/>
          </p:nvSpPr>
          <p:spPr>
            <a:xfrm>
              <a:off x="2642062" y="7540931"/>
              <a:ext cx="480120" cy="368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1600" b="0">
                  <a:solidFill>
                    <a:srgbClr val="347CFF"/>
                  </a:solidFill>
                  <a:latin typeface="Roboto Mono Medium"/>
                  <a:ea typeface="Roboto Mono Medium"/>
                  <a:cs typeface="Roboto Mono Medium"/>
                  <a:sym typeface="Roboto Mono Medium"/>
                </a:defRPr>
              </a:lvl1pPr>
            </a:lstStyle>
            <a:p>
              <a:r>
                <a:t>100</a:t>
              </a:r>
            </a:p>
          </p:txBody>
        </p:sp>
        <p:sp>
          <p:nvSpPr>
            <p:cNvPr id="208" name="Line"/>
            <p:cNvSpPr/>
            <p:nvPr/>
          </p:nvSpPr>
          <p:spPr>
            <a:xfrm>
              <a:off x="3332793" y="2843106"/>
              <a:ext cx="1031688" cy="1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0" name="Line"/>
            <p:cNvSpPr/>
            <p:nvPr/>
          </p:nvSpPr>
          <p:spPr>
            <a:xfrm>
              <a:off x="3332793" y="6723511"/>
              <a:ext cx="1031688" cy="1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1" name="Line"/>
            <p:cNvSpPr/>
            <p:nvPr/>
          </p:nvSpPr>
          <p:spPr>
            <a:xfrm>
              <a:off x="5289765" y="2899878"/>
              <a:ext cx="1031687" cy="1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2" name="Line"/>
            <p:cNvSpPr/>
            <p:nvPr/>
          </p:nvSpPr>
          <p:spPr>
            <a:xfrm>
              <a:off x="5289765" y="4174423"/>
              <a:ext cx="1031687" cy="1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3" name="Line"/>
            <p:cNvSpPr/>
            <p:nvPr/>
          </p:nvSpPr>
          <p:spPr>
            <a:xfrm>
              <a:off x="5289765" y="6723511"/>
              <a:ext cx="1031687" cy="1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5" name="Line"/>
            <p:cNvSpPr/>
            <p:nvPr/>
          </p:nvSpPr>
          <p:spPr>
            <a:xfrm>
              <a:off x="3344235" y="2846355"/>
              <a:ext cx="1111084" cy="1111083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6" name="Line"/>
            <p:cNvSpPr/>
            <p:nvPr/>
          </p:nvSpPr>
          <p:spPr>
            <a:xfrm>
              <a:off x="3299705" y="2775813"/>
              <a:ext cx="1338220" cy="3564832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7" name="Line"/>
            <p:cNvSpPr/>
            <p:nvPr/>
          </p:nvSpPr>
          <p:spPr>
            <a:xfrm flipV="1">
              <a:off x="3341073" y="3135945"/>
              <a:ext cx="1117409" cy="1117409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8" name="Line"/>
            <p:cNvSpPr/>
            <p:nvPr/>
          </p:nvSpPr>
          <p:spPr>
            <a:xfrm>
              <a:off x="3337429" y="4218952"/>
              <a:ext cx="1126907" cy="2188089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19" name="Line"/>
            <p:cNvSpPr/>
            <p:nvPr/>
          </p:nvSpPr>
          <p:spPr>
            <a:xfrm flipV="1">
              <a:off x="3359862" y="2995502"/>
              <a:ext cx="1041640" cy="3759052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0" name="Line"/>
            <p:cNvSpPr/>
            <p:nvPr/>
          </p:nvSpPr>
          <p:spPr>
            <a:xfrm flipV="1">
              <a:off x="3317075" y="4445308"/>
              <a:ext cx="1166751" cy="2266333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1" name="Line"/>
            <p:cNvSpPr/>
            <p:nvPr/>
          </p:nvSpPr>
          <p:spPr>
            <a:xfrm flipV="1">
              <a:off x="5274356" y="1867244"/>
              <a:ext cx="1022706" cy="1022707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2" name="Line"/>
            <p:cNvSpPr/>
            <p:nvPr/>
          </p:nvSpPr>
          <p:spPr>
            <a:xfrm>
              <a:off x="5259943" y="2875537"/>
              <a:ext cx="1189212" cy="1100313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3" name="Line"/>
            <p:cNvSpPr/>
            <p:nvPr/>
          </p:nvSpPr>
          <p:spPr>
            <a:xfrm>
              <a:off x="5268066" y="2867539"/>
              <a:ext cx="1174820" cy="2392306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4" name="Line"/>
            <p:cNvSpPr/>
            <p:nvPr/>
          </p:nvSpPr>
          <p:spPr>
            <a:xfrm>
              <a:off x="5267687" y="2867539"/>
              <a:ext cx="1196588" cy="3660388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5" name="Line"/>
            <p:cNvSpPr/>
            <p:nvPr/>
          </p:nvSpPr>
          <p:spPr>
            <a:xfrm>
              <a:off x="5267687" y="2867539"/>
              <a:ext cx="1146587" cy="4823486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6" name="Line"/>
            <p:cNvSpPr/>
            <p:nvPr/>
          </p:nvSpPr>
          <p:spPr>
            <a:xfrm flipV="1">
              <a:off x="5282953" y="3153610"/>
              <a:ext cx="1022707" cy="1022707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7" name="Line"/>
            <p:cNvSpPr/>
            <p:nvPr/>
          </p:nvSpPr>
          <p:spPr>
            <a:xfrm flipV="1">
              <a:off x="5265267" y="2034013"/>
              <a:ext cx="1091827" cy="2124639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8" name="Line"/>
            <p:cNvSpPr/>
            <p:nvPr/>
          </p:nvSpPr>
          <p:spPr>
            <a:xfrm>
              <a:off x="5297858" y="4120751"/>
              <a:ext cx="993983" cy="1309703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29" name="Line"/>
            <p:cNvSpPr/>
            <p:nvPr/>
          </p:nvSpPr>
          <p:spPr>
            <a:xfrm>
              <a:off x="5265267" y="4188006"/>
              <a:ext cx="1069702" cy="3575026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0" name="Line"/>
            <p:cNvSpPr/>
            <p:nvPr/>
          </p:nvSpPr>
          <p:spPr>
            <a:xfrm flipV="1">
              <a:off x="5285269" y="4535478"/>
              <a:ext cx="1091827" cy="2124639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1" name="Line"/>
            <p:cNvSpPr/>
            <p:nvPr/>
          </p:nvSpPr>
          <p:spPr>
            <a:xfrm flipV="1">
              <a:off x="5267583" y="3285791"/>
              <a:ext cx="1066181" cy="3466700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2" name="Line"/>
            <p:cNvSpPr/>
            <p:nvPr/>
          </p:nvSpPr>
          <p:spPr>
            <a:xfrm flipV="1">
              <a:off x="5267583" y="2034300"/>
              <a:ext cx="1188448" cy="4709311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3" name="Line"/>
            <p:cNvSpPr/>
            <p:nvPr/>
          </p:nvSpPr>
          <p:spPr>
            <a:xfrm>
              <a:off x="5290612" y="6675399"/>
              <a:ext cx="957944" cy="1189749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34" name="Line"/>
            <p:cNvSpPr/>
            <p:nvPr/>
          </p:nvSpPr>
          <p:spPr>
            <a:xfrm flipV="1">
              <a:off x="5267583" y="5906091"/>
              <a:ext cx="1123074" cy="769309"/>
            </a:xfrm>
            <a:prstGeom prst="line">
              <a:avLst/>
            </a:prstGeom>
            <a:ln w="25400">
              <a:solidFill>
                <a:srgbClr val="006CAB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235" name="Approach 1 - Random Neural Network"/>
          <p:cNvSpPr txBox="1"/>
          <p:nvPr/>
        </p:nvSpPr>
        <p:spPr>
          <a:xfrm>
            <a:off x="3041583" y="210413"/>
            <a:ext cx="6232490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1 - Random Neural Network</a:t>
            </a:r>
          </a:p>
        </p:txBody>
      </p:sp>
      <p:sp>
        <p:nvSpPr>
          <p:cNvPr id="236" name="Built vocab dictionary that contains 20,000 highest frequency words"/>
          <p:cNvSpPr txBox="1"/>
          <p:nvPr/>
        </p:nvSpPr>
        <p:spPr>
          <a:xfrm>
            <a:off x="9655608" y="2966450"/>
            <a:ext cx="2874650" cy="1465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Built vocab dictionary that contains 20,000 highest frequency words</a:t>
            </a:r>
          </a:p>
        </p:txBody>
      </p:sp>
      <p:sp>
        <p:nvSpPr>
          <p:cNvPr id="237" name="comments needed to be represented as number based input"/>
          <p:cNvSpPr txBox="1"/>
          <p:nvPr/>
        </p:nvSpPr>
        <p:spPr>
          <a:xfrm>
            <a:off x="9661566" y="1389442"/>
            <a:ext cx="3068669" cy="1122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comments needed to be represented as number based input</a:t>
            </a:r>
          </a:p>
        </p:txBody>
      </p:sp>
      <p:sp>
        <p:nvSpPr>
          <p:cNvPr id="238" name="Replaced every word in each comment with index of that word as it appears in dictionary"/>
          <p:cNvSpPr txBox="1"/>
          <p:nvPr/>
        </p:nvSpPr>
        <p:spPr>
          <a:xfrm>
            <a:off x="9655608" y="4886359"/>
            <a:ext cx="3222513" cy="1465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Replaced every word in each comment with index of that word as it appears in dictionary</a:t>
            </a:r>
          </a:p>
        </p:txBody>
      </p:sp>
      <p:sp>
        <p:nvSpPr>
          <p:cNvPr id="239" name="Used sigmoid activation for output layer as will give us an output value between 0-1 for each class label"/>
          <p:cNvSpPr txBox="1"/>
          <p:nvPr/>
        </p:nvSpPr>
        <p:spPr>
          <a:xfrm>
            <a:off x="9655608" y="6820942"/>
            <a:ext cx="3222513" cy="1808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Used sigmoid activation for output layer as will give us an output value between 0-1 for each class label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Oval"/>
          <p:cNvSpPr/>
          <p:nvPr/>
        </p:nvSpPr>
        <p:spPr>
          <a:xfrm>
            <a:off x="2427752" y="6280616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2" name="Oval"/>
          <p:cNvSpPr/>
          <p:nvPr/>
        </p:nvSpPr>
        <p:spPr>
          <a:xfrm>
            <a:off x="2427752" y="3731528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3" name="Oval"/>
          <p:cNvSpPr/>
          <p:nvPr/>
        </p:nvSpPr>
        <p:spPr>
          <a:xfrm>
            <a:off x="2427752" y="5006071"/>
            <a:ext cx="908740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4" name="Oval"/>
          <p:cNvSpPr/>
          <p:nvPr/>
        </p:nvSpPr>
        <p:spPr>
          <a:xfrm>
            <a:off x="4369859" y="2456983"/>
            <a:ext cx="908741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5" name="Oval"/>
          <p:cNvSpPr/>
          <p:nvPr/>
        </p:nvSpPr>
        <p:spPr>
          <a:xfrm>
            <a:off x="4369859" y="3758477"/>
            <a:ext cx="908741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6" name="Oval"/>
          <p:cNvSpPr/>
          <p:nvPr/>
        </p:nvSpPr>
        <p:spPr>
          <a:xfrm>
            <a:off x="4369859" y="6280616"/>
            <a:ext cx="908741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7" name="Oval"/>
          <p:cNvSpPr/>
          <p:nvPr/>
        </p:nvSpPr>
        <p:spPr>
          <a:xfrm>
            <a:off x="6311967" y="2589285"/>
            <a:ext cx="908740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8" name="Oval"/>
          <p:cNvSpPr/>
          <p:nvPr/>
        </p:nvSpPr>
        <p:spPr>
          <a:xfrm>
            <a:off x="6311967" y="3863830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9" name="Oval"/>
          <p:cNvSpPr/>
          <p:nvPr/>
        </p:nvSpPr>
        <p:spPr>
          <a:xfrm>
            <a:off x="6311967" y="5138374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0" name="Oval"/>
          <p:cNvSpPr/>
          <p:nvPr/>
        </p:nvSpPr>
        <p:spPr>
          <a:xfrm>
            <a:off x="2427752" y="2456983"/>
            <a:ext cx="908740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1" name="Oval"/>
          <p:cNvSpPr/>
          <p:nvPr/>
        </p:nvSpPr>
        <p:spPr>
          <a:xfrm>
            <a:off x="6311967" y="6412918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2" name="Oval"/>
          <p:cNvSpPr/>
          <p:nvPr/>
        </p:nvSpPr>
        <p:spPr>
          <a:xfrm>
            <a:off x="6311967" y="7553067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3" name="Oval"/>
          <p:cNvSpPr/>
          <p:nvPr/>
        </p:nvSpPr>
        <p:spPr>
          <a:xfrm>
            <a:off x="6311967" y="1314741"/>
            <a:ext cx="908740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4" name="toxic"/>
          <p:cNvSpPr txBox="1"/>
          <p:nvPr/>
        </p:nvSpPr>
        <p:spPr>
          <a:xfrm>
            <a:off x="7606114" y="1573487"/>
            <a:ext cx="72400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toxic</a:t>
            </a:r>
          </a:p>
        </p:txBody>
      </p:sp>
      <p:sp>
        <p:nvSpPr>
          <p:cNvPr id="255" name="severe_toxic"/>
          <p:cNvSpPr txBox="1"/>
          <p:nvPr/>
        </p:nvSpPr>
        <p:spPr>
          <a:xfrm>
            <a:off x="7573439" y="2715729"/>
            <a:ext cx="1577579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severe_toxic</a:t>
            </a:r>
          </a:p>
        </p:txBody>
      </p:sp>
      <p:sp>
        <p:nvSpPr>
          <p:cNvPr id="256" name="obscene"/>
          <p:cNvSpPr txBox="1"/>
          <p:nvPr/>
        </p:nvSpPr>
        <p:spPr>
          <a:xfrm>
            <a:off x="7629747" y="4017223"/>
            <a:ext cx="96788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obscene</a:t>
            </a:r>
          </a:p>
        </p:txBody>
      </p:sp>
      <p:sp>
        <p:nvSpPr>
          <p:cNvPr id="257" name="threat"/>
          <p:cNvSpPr txBox="1"/>
          <p:nvPr/>
        </p:nvSpPr>
        <p:spPr>
          <a:xfrm>
            <a:off x="7690717" y="5318717"/>
            <a:ext cx="84594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threat</a:t>
            </a:r>
          </a:p>
        </p:txBody>
      </p:sp>
      <p:sp>
        <p:nvSpPr>
          <p:cNvPr id="258" name="insult"/>
          <p:cNvSpPr txBox="1"/>
          <p:nvPr/>
        </p:nvSpPr>
        <p:spPr>
          <a:xfrm>
            <a:off x="7690717" y="6620212"/>
            <a:ext cx="84594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insult</a:t>
            </a:r>
          </a:p>
        </p:txBody>
      </p:sp>
      <p:sp>
        <p:nvSpPr>
          <p:cNvPr id="259" name="identity_hate"/>
          <p:cNvSpPr txBox="1"/>
          <p:nvPr/>
        </p:nvSpPr>
        <p:spPr>
          <a:xfrm>
            <a:off x="7648986" y="7811813"/>
            <a:ext cx="1699519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identity_hate</a:t>
            </a:r>
          </a:p>
        </p:txBody>
      </p:sp>
      <p:sp>
        <p:nvSpPr>
          <p:cNvPr id="260" name="input"/>
          <p:cNvSpPr txBox="1"/>
          <p:nvPr/>
        </p:nvSpPr>
        <p:spPr>
          <a:xfrm>
            <a:off x="2520122" y="1712629"/>
            <a:ext cx="72400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005E5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input</a:t>
            </a:r>
          </a:p>
        </p:txBody>
      </p:sp>
      <p:sp>
        <p:nvSpPr>
          <p:cNvPr id="261" name="hidden"/>
          <p:cNvSpPr txBox="1"/>
          <p:nvPr/>
        </p:nvSpPr>
        <p:spPr>
          <a:xfrm>
            <a:off x="4401260" y="1766530"/>
            <a:ext cx="84594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F95B45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hidden</a:t>
            </a:r>
          </a:p>
        </p:txBody>
      </p:sp>
      <p:sp>
        <p:nvSpPr>
          <p:cNvPr id="262" name="output"/>
          <p:cNvSpPr txBox="1"/>
          <p:nvPr/>
        </p:nvSpPr>
        <p:spPr>
          <a:xfrm>
            <a:off x="6343367" y="704782"/>
            <a:ext cx="84594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88D4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output</a:t>
            </a:r>
          </a:p>
        </p:txBody>
      </p:sp>
      <p:sp>
        <p:nvSpPr>
          <p:cNvPr id="263" name=".…"/>
          <p:cNvSpPr txBox="1"/>
          <p:nvPr/>
        </p:nvSpPr>
        <p:spPr>
          <a:xfrm>
            <a:off x="4682345" y="4678972"/>
            <a:ext cx="283769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.</a:t>
            </a:r>
          </a:p>
          <a:p>
            <a:r>
              <a:t>.</a:t>
            </a:r>
          </a:p>
          <a:p>
            <a:r>
              <a:t>.</a:t>
            </a:r>
          </a:p>
        </p:txBody>
      </p:sp>
      <p:sp>
        <p:nvSpPr>
          <p:cNvPr id="264" name="X 64"/>
          <p:cNvSpPr txBox="1"/>
          <p:nvPr/>
        </p:nvSpPr>
        <p:spPr>
          <a:xfrm>
            <a:off x="4523199" y="7408629"/>
            <a:ext cx="60206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X 64</a:t>
            </a:r>
          </a:p>
        </p:txBody>
      </p:sp>
      <p:sp>
        <p:nvSpPr>
          <p:cNvPr id="265" name="100"/>
          <p:cNvSpPr txBox="1"/>
          <p:nvPr/>
        </p:nvSpPr>
        <p:spPr>
          <a:xfrm>
            <a:off x="2642062" y="7540931"/>
            <a:ext cx="48012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100</a:t>
            </a:r>
          </a:p>
        </p:txBody>
      </p:sp>
      <p:sp>
        <p:nvSpPr>
          <p:cNvPr id="266" name="Line"/>
          <p:cNvSpPr/>
          <p:nvPr/>
        </p:nvSpPr>
        <p:spPr>
          <a:xfrm>
            <a:off x="3332793" y="2843106"/>
            <a:ext cx="1031687" cy="1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3332793" y="4201373"/>
            <a:ext cx="1031687" cy="1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>
            <a:off x="3332793" y="6723511"/>
            <a:ext cx="1031687" cy="1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>
            <a:off x="5289765" y="2899879"/>
            <a:ext cx="1031687" cy="1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0" name="Line"/>
          <p:cNvSpPr/>
          <p:nvPr/>
        </p:nvSpPr>
        <p:spPr>
          <a:xfrm>
            <a:off x="5289765" y="4174423"/>
            <a:ext cx="1031687" cy="1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1" name="Line"/>
          <p:cNvSpPr/>
          <p:nvPr/>
        </p:nvSpPr>
        <p:spPr>
          <a:xfrm>
            <a:off x="5289765" y="6723511"/>
            <a:ext cx="1031687" cy="1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2" name="Line"/>
          <p:cNvSpPr/>
          <p:nvPr/>
        </p:nvSpPr>
        <p:spPr>
          <a:xfrm>
            <a:off x="3345493" y="5457947"/>
            <a:ext cx="1091468" cy="1040667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3" name="Line"/>
          <p:cNvSpPr/>
          <p:nvPr/>
        </p:nvSpPr>
        <p:spPr>
          <a:xfrm>
            <a:off x="3344235" y="2846355"/>
            <a:ext cx="1111084" cy="1111083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4" name="Line"/>
          <p:cNvSpPr/>
          <p:nvPr/>
        </p:nvSpPr>
        <p:spPr>
          <a:xfrm>
            <a:off x="3299705" y="2775813"/>
            <a:ext cx="1338220" cy="3564832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5" name="Line"/>
          <p:cNvSpPr/>
          <p:nvPr/>
        </p:nvSpPr>
        <p:spPr>
          <a:xfrm flipV="1">
            <a:off x="3341073" y="3135944"/>
            <a:ext cx="1117409" cy="1117409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6" name="Line"/>
          <p:cNvSpPr/>
          <p:nvPr/>
        </p:nvSpPr>
        <p:spPr>
          <a:xfrm>
            <a:off x="3337429" y="4218952"/>
            <a:ext cx="1126907" cy="2188089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7" name="Line"/>
          <p:cNvSpPr/>
          <p:nvPr/>
        </p:nvSpPr>
        <p:spPr>
          <a:xfrm flipV="1">
            <a:off x="3359862" y="2995502"/>
            <a:ext cx="1041640" cy="3759052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8" name="Line"/>
          <p:cNvSpPr/>
          <p:nvPr/>
        </p:nvSpPr>
        <p:spPr>
          <a:xfrm flipV="1">
            <a:off x="3317075" y="4445308"/>
            <a:ext cx="1166751" cy="2266333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79" name="Line"/>
          <p:cNvSpPr/>
          <p:nvPr/>
        </p:nvSpPr>
        <p:spPr>
          <a:xfrm flipV="1">
            <a:off x="5274356" y="1867244"/>
            <a:ext cx="1022706" cy="1022707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0" name="Line"/>
          <p:cNvSpPr/>
          <p:nvPr/>
        </p:nvSpPr>
        <p:spPr>
          <a:xfrm>
            <a:off x="5259942" y="2875537"/>
            <a:ext cx="1189213" cy="1100313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1" name="Line"/>
          <p:cNvSpPr/>
          <p:nvPr/>
        </p:nvSpPr>
        <p:spPr>
          <a:xfrm>
            <a:off x="5268066" y="2867539"/>
            <a:ext cx="1174820" cy="2392306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2" name="Line"/>
          <p:cNvSpPr/>
          <p:nvPr/>
        </p:nvSpPr>
        <p:spPr>
          <a:xfrm>
            <a:off x="5267687" y="2867539"/>
            <a:ext cx="1196588" cy="3660389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3" name="Line"/>
          <p:cNvSpPr/>
          <p:nvPr/>
        </p:nvSpPr>
        <p:spPr>
          <a:xfrm>
            <a:off x="5267687" y="2867539"/>
            <a:ext cx="1146587" cy="4823486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4" name="Line"/>
          <p:cNvSpPr/>
          <p:nvPr/>
        </p:nvSpPr>
        <p:spPr>
          <a:xfrm flipV="1">
            <a:off x="5282954" y="3153610"/>
            <a:ext cx="1022706" cy="1022707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 flipV="1">
            <a:off x="5265267" y="2034013"/>
            <a:ext cx="1091827" cy="2124639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>
            <a:off x="5297858" y="4120751"/>
            <a:ext cx="993983" cy="1309703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7" name="Line"/>
          <p:cNvSpPr/>
          <p:nvPr/>
        </p:nvSpPr>
        <p:spPr>
          <a:xfrm>
            <a:off x="5265267" y="4188006"/>
            <a:ext cx="1069702" cy="3575026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8" name="Line"/>
          <p:cNvSpPr/>
          <p:nvPr/>
        </p:nvSpPr>
        <p:spPr>
          <a:xfrm flipV="1">
            <a:off x="5285269" y="4535478"/>
            <a:ext cx="1091827" cy="2124639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89" name="Line"/>
          <p:cNvSpPr/>
          <p:nvPr/>
        </p:nvSpPr>
        <p:spPr>
          <a:xfrm flipV="1">
            <a:off x="5267583" y="3285791"/>
            <a:ext cx="1066181" cy="3466700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90" name="Line"/>
          <p:cNvSpPr/>
          <p:nvPr/>
        </p:nvSpPr>
        <p:spPr>
          <a:xfrm flipV="1">
            <a:off x="5267582" y="2034301"/>
            <a:ext cx="1188449" cy="4709310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91" name="Line"/>
          <p:cNvSpPr/>
          <p:nvPr/>
        </p:nvSpPr>
        <p:spPr>
          <a:xfrm>
            <a:off x="5290612" y="6675399"/>
            <a:ext cx="957945" cy="1189749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92" name="Line"/>
          <p:cNvSpPr/>
          <p:nvPr/>
        </p:nvSpPr>
        <p:spPr>
          <a:xfrm flipV="1">
            <a:off x="5267583" y="5906091"/>
            <a:ext cx="1123074" cy="769309"/>
          </a:xfrm>
          <a:prstGeom prst="line">
            <a:avLst/>
          </a:prstGeom>
          <a:ln w="25400">
            <a:solidFill>
              <a:srgbClr val="006CA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93" name="Approach 1 - Random Neural Network"/>
          <p:cNvSpPr txBox="1"/>
          <p:nvPr/>
        </p:nvSpPr>
        <p:spPr>
          <a:xfrm>
            <a:off x="3041583" y="210413"/>
            <a:ext cx="6232490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1 - Random Neural Network</a:t>
            </a:r>
          </a:p>
        </p:txBody>
      </p:sp>
      <p:sp>
        <p:nvSpPr>
          <p:cNvPr id="294" name="Accuracy : 89% on training set"/>
          <p:cNvSpPr txBox="1"/>
          <p:nvPr/>
        </p:nvSpPr>
        <p:spPr>
          <a:xfrm>
            <a:off x="9498191" y="4074495"/>
            <a:ext cx="3068669" cy="868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rPr dirty="0"/>
              <a:t>Accuracy : </a:t>
            </a:r>
            <a:r>
              <a:rPr sz="2800" dirty="0">
                <a:solidFill>
                  <a:srgbClr val="1F6F2B"/>
                </a:solidFill>
              </a:rPr>
              <a:t>89%</a:t>
            </a:r>
            <a:r>
              <a:rPr dirty="0"/>
              <a:t> on training set</a:t>
            </a:r>
          </a:p>
        </p:txBody>
      </p:sp>
      <p:sp>
        <p:nvSpPr>
          <p:cNvPr id="295" name="Accuracy : 36% on cross validation set"/>
          <p:cNvSpPr txBox="1"/>
          <p:nvPr/>
        </p:nvSpPr>
        <p:spPr>
          <a:xfrm>
            <a:off x="9491050" y="5282969"/>
            <a:ext cx="3068669" cy="843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rPr dirty="0"/>
              <a:t>Accuracy : </a:t>
            </a:r>
            <a:r>
              <a:rPr sz="2600" dirty="0">
                <a:solidFill>
                  <a:srgbClr val="FF6B64"/>
                </a:solidFill>
              </a:rPr>
              <a:t>36%</a:t>
            </a:r>
            <a:r>
              <a:rPr dirty="0"/>
              <a:t> on cross validation set</a:t>
            </a:r>
          </a:p>
        </p:txBody>
      </p:sp>
      <p:sp>
        <p:nvSpPr>
          <p:cNvPr id="296" name="Training Data Set : 80%"/>
          <p:cNvSpPr txBox="1"/>
          <p:nvPr/>
        </p:nvSpPr>
        <p:spPr>
          <a:xfrm>
            <a:off x="9501961" y="2222799"/>
            <a:ext cx="3068670" cy="436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Training Data Set : 80% </a:t>
            </a:r>
          </a:p>
        </p:txBody>
      </p:sp>
      <p:sp>
        <p:nvSpPr>
          <p:cNvPr id="297" name="Cross Validation Data Set : 20%"/>
          <p:cNvSpPr txBox="1"/>
          <p:nvPr/>
        </p:nvSpPr>
        <p:spPr>
          <a:xfrm>
            <a:off x="9501961" y="2900306"/>
            <a:ext cx="3068670" cy="779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Cross Validation Data Set : 20% 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Approach 1 - Random Neural Network"/>
          <p:cNvSpPr txBox="1"/>
          <p:nvPr/>
        </p:nvSpPr>
        <p:spPr>
          <a:xfrm>
            <a:off x="2963610" y="1343362"/>
            <a:ext cx="6232490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1 - Random Neural Network</a:t>
            </a:r>
          </a:p>
        </p:txBody>
      </p:sp>
      <p:sp>
        <p:nvSpPr>
          <p:cNvPr id="300" name="Improvements needed:"/>
          <p:cNvSpPr txBox="1"/>
          <p:nvPr/>
        </p:nvSpPr>
        <p:spPr>
          <a:xfrm>
            <a:off x="3219503" y="3138937"/>
            <a:ext cx="6593715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000" b="0">
                <a:solidFill>
                  <a:srgbClr val="4130A3"/>
                </a:solidFill>
              </a:defRPr>
            </a:lvl1pPr>
          </a:lstStyle>
          <a:p>
            <a:r>
              <a:t>Improvements needed: </a:t>
            </a:r>
          </a:p>
        </p:txBody>
      </p:sp>
      <p:sp>
        <p:nvSpPr>
          <p:cNvPr id="301" name="needed a better representation of input"/>
          <p:cNvSpPr txBox="1"/>
          <p:nvPr/>
        </p:nvSpPr>
        <p:spPr>
          <a:xfrm>
            <a:off x="3191582" y="4245889"/>
            <a:ext cx="5506248" cy="955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800" b="0"/>
            </a:lvl1pPr>
          </a:lstStyle>
          <a:p>
            <a:r>
              <a:t>needed a better representation of input </a:t>
            </a:r>
          </a:p>
        </p:txBody>
      </p:sp>
      <p:sp>
        <p:nvSpPr>
          <p:cNvPr id="302" name="explored word vectors: GloVe from Stanford (trained on Wikipedia articles)"/>
          <p:cNvSpPr txBox="1"/>
          <p:nvPr/>
        </p:nvSpPr>
        <p:spPr>
          <a:xfrm>
            <a:off x="3192175" y="5759952"/>
            <a:ext cx="5775360" cy="854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500" b="0"/>
            </a:lvl1pPr>
          </a:lstStyle>
          <a:p>
            <a:r>
              <a:t>explored word vectors: GloVe from Stanford (trained on Wikipedia articles)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Approach 2 - Neural Network with pre-trained word vectors"/>
          <p:cNvSpPr txBox="1"/>
          <p:nvPr/>
        </p:nvSpPr>
        <p:spPr>
          <a:xfrm>
            <a:off x="3041583" y="519917"/>
            <a:ext cx="725841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2 - Neural Network with pre-trained word vectors</a:t>
            </a:r>
          </a:p>
        </p:txBody>
      </p:sp>
      <p:sp>
        <p:nvSpPr>
          <p:cNvPr id="305" name="Used pre-trained word vectors: GloVe from Stanford (trained on Wikipedia articles)…"/>
          <p:cNvSpPr txBox="1"/>
          <p:nvPr/>
        </p:nvSpPr>
        <p:spPr>
          <a:xfrm>
            <a:off x="5193350" y="2239320"/>
            <a:ext cx="7200323" cy="1387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 b="0"/>
            </a:pPr>
            <a:r>
              <a:t>Used pre-trained word vectors: GloVe from Stanford (trained on Wikipedia articles)</a:t>
            </a:r>
          </a:p>
          <a:p>
            <a:pPr algn="l">
              <a:defRPr sz="2800" b="0"/>
            </a:pPr>
            <a:r>
              <a:t>with the same model as Approach 1</a:t>
            </a:r>
          </a:p>
        </p:txBody>
      </p:sp>
      <p:sp>
        <p:nvSpPr>
          <p:cNvPr id="306" name="“How are You”"/>
          <p:cNvSpPr txBox="1"/>
          <p:nvPr/>
        </p:nvSpPr>
        <p:spPr>
          <a:xfrm>
            <a:off x="5414562" y="4386045"/>
            <a:ext cx="3068669" cy="436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“How are You”</a:t>
            </a:r>
          </a:p>
        </p:txBody>
      </p:sp>
      <p:sp>
        <p:nvSpPr>
          <p:cNvPr id="307" name="20"/>
          <p:cNvSpPr txBox="1"/>
          <p:nvPr/>
        </p:nvSpPr>
        <p:spPr>
          <a:xfrm>
            <a:off x="5504856" y="4846293"/>
            <a:ext cx="410871" cy="411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 b="0"/>
            </a:lvl1pPr>
          </a:lstStyle>
          <a:p>
            <a:r>
              <a:t>20</a:t>
            </a:r>
          </a:p>
        </p:txBody>
      </p:sp>
      <p:sp>
        <p:nvSpPr>
          <p:cNvPr id="308" name="40"/>
          <p:cNvSpPr txBox="1"/>
          <p:nvPr/>
        </p:nvSpPr>
        <p:spPr>
          <a:xfrm>
            <a:off x="6160556" y="4846293"/>
            <a:ext cx="410871" cy="411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 b="0"/>
            </a:lvl1pPr>
          </a:lstStyle>
          <a:p>
            <a:r>
              <a:t>40</a:t>
            </a:r>
          </a:p>
        </p:txBody>
      </p:sp>
      <p:sp>
        <p:nvSpPr>
          <p:cNvPr id="309" name="13"/>
          <p:cNvSpPr txBox="1"/>
          <p:nvPr/>
        </p:nvSpPr>
        <p:spPr>
          <a:xfrm>
            <a:off x="6745691" y="4846293"/>
            <a:ext cx="410871" cy="411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 b="0"/>
            </a:lvl1pPr>
          </a:lstStyle>
          <a:p>
            <a:r>
              <a:t>13</a:t>
            </a:r>
          </a:p>
        </p:txBody>
      </p:sp>
      <p:sp>
        <p:nvSpPr>
          <p:cNvPr id="310" name="For example:"/>
          <p:cNvSpPr txBox="1"/>
          <p:nvPr/>
        </p:nvSpPr>
        <p:spPr>
          <a:xfrm>
            <a:off x="5195004" y="3858132"/>
            <a:ext cx="3068669" cy="436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For example:</a:t>
            </a:r>
          </a:p>
        </p:txBody>
      </p:sp>
      <p:sp>
        <p:nvSpPr>
          <p:cNvPr id="311" name="Approach 1"/>
          <p:cNvSpPr txBox="1"/>
          <p:nvPr/>
        </p:nvSpPr>
        <p:spPr>
          <a:xfrm>
            <a:off x="7527034" y="4846293"/>
            <a:ext cx="1782767" cy="436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Approach 1</a:t>
            </a:r>
          </a:p>
        </p:txBody>
      </p:sp>
      <p:sp>
        <p:nvSpPr>
          <p:cNvPr id="312" name="“How are You”"/>
          <p:cNvSpPr txBox="1"/>
          <p:nvPr/>
        </p:nvSpPr>
        <p:spPr>
          <a:xfrm>
            <a:off x="5414562" y="5747860"/>
            <a:ext cx="3068669" cy="436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“How are You”</a:t>
            </a:r>
          </a:p>
        </p:txBody>
      </p:sp>
      <p:sp>
        <p:nvSpPr>
          <p:cNvPr id="313" name="1x100"/>
          <p:cNvSpPr txBox="1"/>
          <p:nvPr/>
        </p:nvSpPr>
        <p:spPr>
          <a:xfrm>
            <a:off x="5180390" y="6330501"/>
            <a:ext cx="1031687" cy="411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100" b="0"/>
            </a:lvl1pPr>
          </a:lstStyle>
          <a:p>
            <a:r>
              <a:t>1x100</a:t>
            </a:r>
          </a:p>
        </p:txBody>
      </p:sp>
      <p:sp>
        <p:nvSpPr>
          <p:cNvPr id="314" name="1x100"/>
          <p:cNvSpPr txBox="1"/>
          <p:nvPr/>
        </p:nvSpPr>
        <p:spPr>
          <a:xfrm>
            <a:off x="7145237" y="6330501"/>
            <a:ext cx="845592" cy="411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 b="0"/>
            </a:lvl1pPr>
          </a:lstStyle>
          <a:p>
            <a:r>
              <a:t>1x100</a:t>
            </a:r>
          </a:p>
        </p:txBody>
      </p:sp>
      <p:sp>
        <p:nvSpPr>
          <p:cNvPr id="315" name="Approach 2"/>
          <p:cNvSpPr txBox="1"/>
          <p:nvPr/>
        </p:nvSpPr>
        <p:spPr>
          <a:xfrm>
            <a:off x="7527034" y="5766790"/>
            <a:ext cx="1782767" cy="436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/>
            </a:lvl1pPr>
          </a:lstStyle>
          <a:p>
            <a:r>
              <a:t>Approach 2</a:t>
            </a:r>
          </a:p>
        </p:txBody>
      </p:sp>
      <p:sp>
        <p:nvSpPr>
          <p:cNvPr id="316" name="1x100"/>
          <p:cNvSpPr txBox="1"/>
          <p:nvPr/>
        </p:nvSpPr>
        <p:spPr>
          <a:xfrm>
            <a:off x="6255861" y="6330501"/>
            <a:ext cx="845592" cy="411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 b="0"/>
            </a:lvl1pPr>
          </a:lstStyle>
          <a:p>
            <a:r>
              <a:t>1x100</a:t>
            </a:r>
          </a:p>
        </p:txBody>
      </p:sp>
      <p:sp>
        <p:nvSpPr>
          <p:cNvPr id="317" name="Oval"/>
          <p:cNvSpPr/>
          <p:nvPr/>
        </p:nvSpPr>
        <p:spPr>
          <a:xfrm>
            <a:off x="2427752" y="6280616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8" name="Oval"/>
          <p:cNvSpPr/>
          <p:nvPr/>
        </p:nvSpPr>
        <p:spPr>
          <a:xfrm>
            <a:off x="2427752" y="3731528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19" name="Oval"/>
          <p:cNvSpPr/>
          <p:nvPr/>
        </p:nvSpPr>
        <p:spPr>
          <a:xfrm>
            <a:off x="2427752" y="5006071"/>
            <a:ext cx="908740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0" name="Oval"/>
          <p:cNvSpPr/>
          <p:nvPr/>
        </p:nvSpPr>
        <p:spPr>
          <a:xfrm>
            <a:off x="2427752" y="2456983"/>
            <a:ext cx="908740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1" name="input"/>
          <p:cNvSpPr txBox="1"/>
          <p:nvPr/>
        </p:nvSpPr>
        <p:spPr>
          <a:xfrm>
            <a:off x="2520122" y="1712629"/>
            <a:ext cx="72400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005E5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input</a:t>
            </a:r>
          </a:p>
        </p:txBody>
      </p:sp>
      <p:sp>
        <p:nvSpPr>
          <p:cNvPr id="322" name="100"/>
          <p:cNvSpPr txBox="1"/>
          <p:nvPr/>
        </p:nvSpPr>
        <p:spPr>
          <a:xfrm>
            <a:off x="2642062" y="7540931"/>
            <a:ext cx="48012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100</a:t>
            </a:r>
          </a:p>
        </p:txBody>
      </p:sp>
      <p:sp>
        <p:nvSpPr>
          <p:cNvPr id="323" name="word embeddings contain semantic information between words and help represent the data better than just the indexes"/>
          <p:cNvSpPr txBox="1"/>
          <p:nvPr/>
        </p:nvSpPr>
        <p:spPr>
          <a:xfrm>
            <a:off x="5170876" y="7163842"/>
            <a:ext cx="6091342" cy="1122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200" b="0">
                <a:solidFill>
                  <a:srgbClr val="1F6F2B"/>
                </a:solidFill>
              </a:defRPr>
            </a:lvl1pPr>
          </a:lstStyle>
          <a:p>
            <a:r>
              <a:t>word embeddings contain semantic information between words and help represent the data better than just the indexes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Oval"/>
          <p:cNvSpPr/>
          <p:nvPr/>
        </p:nvSpPr>
        <p:spPr>
          <a:xfrm>
            <a:off x="2427752" y="6280616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6" name="Oval"/>
          <p:cNvSpPr/>
          <p:nvPr/>
        </p:nvSpPr>
        <p:spPr>
          <a:xfrm>
            <a:off x="2427752" y="3731528"/>
            <a:ext cx="908740" cy="885791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7" name="Oval"/>
          <p:cNvSpPr/>
          <p:nvPr/>
        </p:nvSpPr>
        <p:spPr>
          <a:xfrm>
            <a:off x="2427752" y="5006071"/>
            <a:ext cx="908740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8" name="Oval"/>
          <p:cNvSpPr/>
          <p:nvPr/>
        </p:nvSpPr>
        <p:spPr>
          <a:xfrm>
            <a:off x="2427752" y="2456983"/>
            <a:ext cx="908740" cy="885792"/>
          </a:xfrm>
          <a:prstGeom prst="ellipse">
            <a:avLst/>
          </a:prstGeom>
          <a:ln w="25400">
            <a:solidFill>
              <a:srgbClr val="006CA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29" name="input"/>
          <p:cNvSpPr txBox="1"/>
          <p:nvPr/>
        </p:nvSpPr>
        <p:spPr>
          <a:xfrm>
            <a:off x="2520122" y="1712629"/>
            <a:ext cx="72400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005E5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input</a:t>
            </a:r>
          </a:p>
        </p:txBody>
      </p:sp>
      <p:sp>
        <p:nvSpPr>
          <p:cNvPr id="330" name="100"/>
          <p:cNvSpPr txBox="1"/>
          <p:nvPr/>
        </p:nvSpPr>
        <p:spPr>
          <a:xfrm>
            <a:off x="2642062" y="7540931"/>
            <a:ext cx="48012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0">
                <a:solidFill>
                  <a:srgbClr val="347CFF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</a:lstStyle>
          <a:p>
            <a:r>
              <a:t>100</a:t>
            </a:r>
          </a:p>
        </p:txBody>
      </p:sp>
      <p:sp>
        <p:nvSpPr>
          <p:cNvPr id="331" name="Accuracy : 95% on training set"/>
          <p:cNvSpPr txBox="1"/>
          <p:nvPr/>
        </p:nvSpPr>
        <p:spPr>
          <a:xfrm>
            <a:off x="5419371" y="5173344"/>
            <a:ext cx="3068669" cy="854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500" b="0"/>
            </a:pPr>
            <a:r>
              <a:t>Accuracy : </a:t>
            </a:r>
            <a:r>
              <a:rPr>
                <a:solidFill>
                  <a:srgbClr val="1F6F2B"/>
                </a:solidFill>
              </a:rPr>
              <a:t>95%</a:t>
            </a:r>
            <a:r>
              <a:t> on training set</a:t>
            </a:r>
          </a:p>
        </p:txBody>
      </p:sp>
      <p:sp>
        <p:nvSpPr>
          <p:cNvPr id="332" name="Accuracy : 91% on cross validation set"/>
          <p:cNvSpPr txBox="1"/>
          <p:nvPr/>
        </p:nvSpPr>
        <p:spPr>
          <a:xfrm>
            <a:off x="5419371" y="6528011"/>
            <a:ext cx="3068669" cy="854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500" b="0"/>
            </a:pPr>
            <a:r>
              <a:t>Accuracy : </a:t>
            </a:r>
            <a:r>
              <a:rPr>
                <a:solidFill>
                  <a:srgbClr val="1F6F2B"/>
                </a:solidFill>
              </a:rPr>
              <a:t>91% </a:t>
            </a:r>
            <a:r>
              <a:t>on cross validation set</a:t>
            </a:r>
          </a:p>
        </p:txBody>
      </p:sp>
      <p:sp>
        <p:nvSpPr>
          <p:cNvPr id="333" name="Training Data Set : 80%"/>
          <p:cNvSpPr txBox="1"/>
          <p:nvPr/>
        </p:nvSpPr>
        <p:spPr>
          <a:xfrm>
            <a:off x="5392646" y="3024455"/>
            <a:ext cx="3514426" cy="47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500" b="0"/>
            </a:lvl1pPr>
          </a:lstStyle>
          <a:p>
            <a:r>
              <a:t>Training Data Set : 80% </a:t>
            </a:r>
          </a:p>
        </p:txBody>
      </p:sp>
      <p:sp>
        <p:nvSpPr>
          <p:cNvPr id="334" name="Cross Validation Data Set : 20%"/>
          <p:cNvSpPr txBox="1"/>
          <p:nvPr/>
        </p:nvSpPr>
        <p:spPr>
          <a:xfrm>
            <a:off x="5426512" y="3818678"/>
            <a:ext cx="3068670" cy="854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500" b="0"/>
            </a:lvl1pPr>
          </a:lstStyle>
          <a:p>
            <a:r>
              <a:t>Cross Validation Data Set : 20% </a:t>
            </a:r>
          </a:p>
        </p:txBody>
      </p:sp>
      <p:sp>
        <p:nvSpPr>
          <p:cNvPr id="335" name="Approach 2 - Neural Network with pre-trained word vectors"/>
          <p:cNvSpPr txBox="1"/>
          <p:nvPr/>
        </p:nvSpPr>
        <p:spPr>
          <a:xfrm>
            <a:off x="3041583" y="519917"/>
            <a:ext cx="725841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2 - Neural Network with pre-trained word vectors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Improvements Needed:"/>
          <p:cNvSpPr txBox="1"/>
          <p:nvPr/>
        </p:nvSpPr>
        <p:spPr>
          <a:xfrm>
            <a:off x="1132478" y="2444400"/>
            <a:ext cx="4937434" cy="523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800" b="0">
                <a:solidFill>
                  <a:srgbClr val="4130A3"/>
                </a:solidFill>
              </a:defRPr>
            </a:lvl1pPr>
          </a:lstStyle>
          <a:p>
            <a:r>
              <a:t>Improvements Needed: </a:t>
            </a:r>
          </a:p>
        </p:txBody>
      </p:sp>
      <p:sp>
        <p:nvSpPr>
          <p:cNvPr id="338" name="needs contextual information"/>
          <p:cNvSpPr txBox="1"/>
          <p:nvPr/>
        </p:nvSpPr>
        <p:spPr>
          <a:xfrm>
            <a:off x="1166344" y="3582012"/>
            <a:ext cx="4410306" cy="49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600" b="0"/>
            </a:lvl1pPr>
          </a:lstStyle>
          <a:p>
            <a:r>
              <a:t>needs contextual information </a:t>
            </a:r>
          </a:p>
        </p:txBody>
      </p:sp>
      <p:sp>
        <p:nvSpPr>
          <p:cNvPr id="339" name="explored recurrent neural networks(RNN’s)"/>
          <p:cNvSpPr txBox="1"/>
          <p:nvPr/>
        </p:nvSpPr>
        <p:spPr>
          <a:xfrm>
            <a:off x="1112832" y="4694935"/>
            <a:ext cx="4517329" cy="905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600" b="0"/>
            </a:lvl1pPr>
          </a:lstStyle>
          <a:p>
            <a:r>
              <a:t>explored recurrent neural networks(RNN’s)</a:t>
            </a:r>
          </a:p>
        </p:txBody>
      </p:sp>
      <p:sp>
        <p:nvSpPr>
          <p:cNvPr id="340" name="research papers show that RNN’s can pick up on contextual information just like convolutional neural networks do for image data"/>
          <p:cNvSpPr txBox="1"/>
          <p:nvPr/>
        </p:nvSpPr>
        <p:spPr>
          <a:xfrm>
            <a:off x="1114188" y="6214258"/>
            <a:ext cx="5626806" cy="1717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600" b="0"/>
            </a:lvl1pPr>
          </a:lstStyle>
          <a:p>
            <a:r>
              <a:t>research papers show that RNN’s can pick up on contextual information just like convolutional neural networks do for image data </a:t>
            </a:r>
          </a:p>
        </p:txBody>
      </p:sp>
      <p:sp>
        <p:nvSpPr>
          <p:cNvPr id="341" name="Approach 2 - Neural Network with pre-trained word vectors"/>
          <p:cNvSpPr txBox="1"/>
          <p:nvPr/>
        </p:nvSpPr>
        <p:spPr>
          <a:xfrm>
            <a:off x="3041583" y="519917"/>
            <a:ext cx="725841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Approach 2 - Neural Network with pre-trained word vectors</a:t>
            </a:r>
          </a:p>
        </p:txBody>
      </p:sp>
      <p:sp>
        <p:nvSpPr>
          <p:cNvPr id="342" name="Example Comments"/>
          <p:cNvSpPr txBox="1"/>
          <p:nvPr/>
        </p:nvSpPr>
        <p:spPr>
          <a:xfrm>
            <a:off x="8964144" y="2253711"/>
            <a:ext cx="3148045" cy="904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600"/>
            </a:lvl1pPr>
          </a:lstStyle>
          <a:p>
            <a:r>
              <a:t>Example Comments</a:t>
            </a:r>
          </a:p>
        </p:txBody>
      </p:sp>
      <p:sp>
        <p:nvSpPr>
          <p:cNvPr id="343" name="“I’m gonna kill you!”"/>
          <p:cNvSpPr txBox="1"/>
          <p:nvPr/>
        </p:nvSpPr>
        <p:spPr>
          <a:xfrm>
            <a:off x="8964144" y="3582012"/>
            <a:ext cx="3148045" cy="49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600" b="0"/>
            </a:lvl1pPr>
          </a:lstStyle>
          <a:p>
            <a:r>
              <a:t>“I’m gonna kill you!”</a:t>
            </a:r>
          </a:p>
        </p:txBody>
      </p:sp>
      <p:sp>
        <p:nvSpPr>
          <p:cNvPr id="344" name="“The program killed my computer”"/>
          <p:cNvSpPr txBox="1"/>
          <p:nvPr/>
        </p:nvSpPr>
        <p:spPr>
          <a:xfrm>
            <a:off x="8964144" y="4504246"/>
            <a:ext cx="3148045" cy="905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600" b="0"/>
            </a:lvl1pPr>
          </a:lstStyle>
          <a:p>
            <a:r>
              <a:t>“The program killed my computer”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768</Words>
  <Application>Microsoft Macintosh PowerPoint</Application>
  <PresentationFormat>Custom</PresentationFormat>
  <Paragraphs>192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Ruta bhat</cp:lastModifiedBy>
  <cp:revision>6</cp:revision>
  <dcterms:modified xsi:type="dcterms:W3CDTF">2018-04-20T00:27:07Z</dcterms:modified>
</cp:coreProperties>
</file>